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7" r:id="rId4"/>
    <p:sldId id="260" r:id="rId5"/>
    <p:sldId id="274" r:id="rId6"/>
    <p:sldId id="269" r:id="rId7"/>
    <p:sldId id="268" r:id="rId8"/>
    <p:sldId id="270" r:id="rId9"/>
    <p:sldId id="279" r:id="rId10"/>
    <p:sldId id="280" r:id="rId11"/>
    <p:sldId id="281" r:id="rId12"/>
    <p:sldId id="276" r:id="rId13"/>
    <p:sldId id="282" r:id="rId14"/>
    <p:sldId id="283" r:id="rId15"/>
    <p:sldId id="284" r:id="rId16"/>
    <p:sldId id="285" r:id="rId17"/>
    <p:sldId id="273" r:id="rId1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C43A10-448B-0CE8-D1AE-DE5706BEE98C}"/>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963632ED-205F-E0B8-4186-918DFA207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E15B244-1376-A2DB-B103-33E1E0D91CD9}"/>
              </a:ext>
            </a:extLst>
          </p:cNvPr>
          <p:cNvSpPr>
            <a:spLocks noGrp="1"/>
          </p:cNvSpPr>
          <p:nvPr>
            <p:ph type="dt" sz="half" idx="10"/>
          </p:nvPr>
        </p:nvSpPr>
        <p:spPr/>
        <p:txBody>
          <a:bodyPr/>
          <a:lstStyle/>
          <a:p>
            <a:fld id="{3BD2B409-6206-4C11-8D4B-4D9F09339BB4}" type="datetimeFigureOut">
              <a:rPr lang="cs-CZ" smtClean="0"/>
              <a:t>27.11.2023</a:t>
            </a:fld>
            <a:endParaRPr lang="cs-CZ"/>
          </a:p>
        </p:txBody>
      </p:sp>
      <p:sp>
        <p:nvSpPr>
          <p:cNvPr id="5" name="Zástupný symbol pro zápatí 4">
            <a:extLst>
              <a:ext uri="{FF2B5EF4-FFF2-40B4-BE49-F238E27FC236}">
                <a16:creationId xmlns:a16="http://schemas.microsoft.com/office/drawing/2014/main" id="{5B37ED97-EBA9-2763-BA44-47D705B5D14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EF1AD17-3479-3E98-7042-1D37AE0ED33E}"/>
              </a:ext>
            </a:extLst>
          </p:cNvPr>
          <p:cNvSpPr>
            <a:spLocks noGrp="1"/>
          </p:cNvSpPr>
          <p:nvPr>
            <p:ph type="sldNum" sz="quarter" idx="12"/>
          </p:nvPr>
        </p:nvSpPr>
        <p:spPr/>
        <p:txBody>
          <a:bodyPr/>
          <a:lstStyle/>
          <a:p>
            <a:fld id="{2E06DB31-E293-4B8F-BB02-FDF02CFDACE1}" type="slidenum">
              <a:rPr lang="cs-CZ" smtClean="0"/>
              <a:t>‹#›</a:t>
            </a:fld>
            <a:endParaRPr lang="cs-CZ"/>
          </a:p>
        </p:txBody>
      </p:sp>
    </p:spTree>
    <p:extLst>
      <p:ext uri="{BB962C8B-B14F-4D97-AF65-F5344CB8AC3E}">
        <p14:creationId xmlns:p14="http://schemas.microsoft.com/office/powerpoint/2010/main" val="306191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E04E36-F359-1850-67D6-E5A42CAB23FB}"/>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30259D36-FBB1-CCC4-49AE-D2FA4114E07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2412D78-F1BF-522D-91FD-4946AF850107}"/>
              </a:ext>
            </a:extLst>
          </p:cNvPr>
          <p:cNvSpPr>
            <a:spLocks noGrp="1"/>
          </p:cNvSpPr>
          <p:nvPr>
            <p:ph type="dt" sz="half" idx="10"/>
          </p:nvPr>
        </p:nvSpPr>
        <p:spPr/>
        <p:txBody>
          <a:bodyPr/>
          <a:lstStyle/>
          <a:p>
            <a:fld id="{3BD2B409-6206-4C11-8D4B-4D9F09339BB4}" type="datetimeFigureOut">
              <a:rPr lang="cs-CZ" smtClean="0"/>
              <a:t>27.11.2023</a:t>
            </a:fld>
            <a:endParaRPr lang="cs-CZ"/>
          </a:p>
        </p:txBody>
      </p:sp>
      <p:sp>
        <p:nvSpPr>
          <p:cNvPr id="5" name="Zástupný symbol pro zápatí 4">
            <a:extLst>
              <a:ext uri="{FF2B5EF4-FFF2-40B4-BE49-F238E27FC236}">
                <a16:creationId xmlns:a16="http://schemas.microsoft.com/office/drawing/2014/main" id="{C1AB12C3-F7A0-4E08-EDC7-F55DF50394D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E9BAC78-7F11-0BE6-BA0B-D0B8464F70B9}"/>
              </a:ext>
            </a:extLst>
          </p:cNvPr>
          <p:cNvSpPr>
            <a:spLocks noGrp="1"/>
          </p:cNvSpPr>
          <p:nvPr>
            <p:ph type="sldNum" sz="quarter" idx="12"/>
          </p:nvPr>
        </p:nvSpPr>
        <p:spPr/>
        <p:txBody>
          <a:bodyPr/>
          <a:lstStyle/>
          <a:p>
            <a:fld id="{2E06DB31-E293-4B8F-BB02-FDF02CFDACE1}" type="slidenum">
              <a:rPr lang="cs-CZ" smtClean="0"/>
              <a:t>‹#›</a:t>
            </a:fld>
            <a:endParaRPr lang="cs-CZ"/>
          </a:p>
        </p:txBody>
      </p:sp>
    </p:spTree>
    <p:extLst>
      <p:ext uri="{BB962C8B-B14F-4D97-AF65-F5344CB8AC3E}">
        <p14:creationId xmlns:p14="http://schemas.microsoft.com/office/powerpoint/2010/main" val="126942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749A798E-2630-F685-F5F7-0D493A48708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39C5950-BA29-6D61-494D-D04174E4539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F38DC05-071D-CF6E-BC62-37A356654E54}"/>
              </a:ext>
            </a:extLst>
          </p:cNvPr>
          <p:cNvSpPr>
            <a:spLocks noGrp="1"/>
          </p:cNvSpPr>
          <p:nvPr>
            <p:ph type="dt" sz="half" idx="10"/>
          </p:nvPr>
        </p:nvSpPr>
        <p:spPr/>
        <p:txBody>
          <a:bodyPr/>
          <a:lstStyle/>
          <a:p>
            <a:fld id="{3BD2B409-6206-4C11-8D4B-4D9F09339BB4}" type="datetimeFigureOut">
              <a:rPr lang="cs-CZ" smtClean="0"/>
              <a:t>27.11.2023</a:t>
            </a:fld>
            <a:endParaRPr lang="cs-CZ"/>
          </a:p>
        </p:txBody>
      </p:sp>
      <p:sp>
        <p:nvSpPr>
          <p:cNvPr id="5" name="Zástupný symbol pro zápatí 4">
            <a:extLst>
              <a:ext uri="{FF2B5EF4-FFF2-40B4-BE49-F238E27FC236}">
                <a16:creationId xmlns:a16="http://schemas.microsoft.com/office/drawing/2014/main" id="{B0C770B7-A4F8-4613-87F7-20514D95700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B7FA6CA-DDB8-14D5-314D-8F7AB9B98C9E}"/>
              </a:ext>
            </a:extLst>
          </p:cNvPr>
          <p:cNvSpPr>
            <a:spLocks noGrp="1"/>
          </p:cNvSpPr>
          <p:nvPr>
            <p:ph type="sldNum" sz="quarter" idx="12"/>
          </p:nvPr>
        </p:nvSpPr>
        <p:spPr/>
        <p:txBody>
          <a:bodyPr/>
          <a:lstStyle/>
          <a:p>
            <a:fld id="{2E06DB31-E293-4B8F-BB02-FDF02CFDACE1}" type="slidenum">
              <a:rPr lang="cs-CZ" smtClean="0"/>
              <a:t>‹#›</a:t>
            </a:fld>
            <a:endParaRPr lang="cs-CZ"/>
          </a:p>
        </p:txBody>
      </p:sp>
    </p:spTree>
    <p:extLst>
      <p:ext uri="{BB962C8B-B14F-4D97-AF65-F5344CB8AC3E}">
        <p14:creationId xmlns:p14="http://schemas.microsoft.com/office/powerpoint/2010/main" val="1464465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2853BD-0A63-D25B-B38E-C2509875EA1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D230DF2-7DA4-FC33-9CB1-945B90C1761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EAC6428-3B31-8C7C-3B7A-395358C2390C}"/>
              </a:ext>
            </a:extLst>
          </p:cNvPr>
          <p:cNvSpPr>
            <a:spLocks noGrp="1"/>
          </p:cNvSpPr>
          <p:nvPr>
            <p:ph type="dt" sz="half" idx="10"/>
          </p:nvPr>
        </p:nvSpPr>
        <p:spPr/>
        <p:txBody>
          <a:bodyPr/>
          <a:lstStyle/>
          <a:p>
            <a:fld id="{3BD2B409-6206-4C11-8D4B-4D9F09339BB4}" type="datetimeFigureOut">
              <a:rPr lang="cs-CZ" smtClean="0"/>
              <a:t>27.11.2023</a:t>
            </a:fld>
            <a:endParaRPr lang="cs-CZ"/>
          </a:p>
        </p:txBody>
      </p:sp>
      <p:sp>
        <p:nvSpPr>
          <p:cNvPr id="5" name="Zástupný symbol pro zápatí 4">
            <a:extLst>
              <a:ext uri="{FF2B5EF4-FFF2-40B4-BE49-F238E27FC236}">
                <a16:creationId xmlns:a16="http://schemas.microsoft.com/office/drawing/2014/main" id="{BADBB715-77CD-A3E7-BA08-27330A7931D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339BCCF-2E85-B0E2-E89E-830A30ECA376}"/>
              </a:ext>
            </a:extLst>
          </p:cNvPr>
          <p:cNvSpPr>
            <a:spLocks noGrp="1"/>
          </p:cNvSpPr>
          <p:nvPr>
            <p:ph type="sldNum" sz="quarter" idx="12"/>
          </p:nvPr>
        </p:nvSpPr>
        <p:spPr/>
        <p:txBody>
          <a:bodyPr/>
          <a:lstStyle/>
          <a:p>
            <a:fld id="{2E06DB31-E293-4B8F-BB02-FDF02CFDACE1}" type="slidenum">
              <a:rPr lang="cs-CZ" smtClean="0"/>
              <a:t>‹#›</a:t>
            </a:fld>
            <a:endParaRPr lang="cs-CZ"/>
          </a:p>
        </p:txBody>
      </p:sp>
    </p:spTree>
    <p:extLst>
      <p:ext uri="{BB962C8B-B14F-4D97-AF65-F5344CB8AC3E}">
        <p14:creationId xmlns:p14="http://schemas.microsoft.com/office/powerpoint/2010/main" val="76274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639605-0CD0-4464-7F8E-60BC4B220D4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CBDB5B38-2535-850B-FE16-5AF4B25C74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7B7ECF72-71AB-DD17-577A-1BE6F7273563}"/>
              </a:ext>
            </a:extLst>
          </p:cNvPr>
          <p:cNvSpPr>
            <a:spLocks noGrp="1"/>
          </p:cNvSpPr>
          <p:nvPr>
            <p:ph type="dt" sz="half" idx="10"/>
          </p:nvPr>
        </p:nvSpPr>
        <p:spPr/>
        <p:txBody>
          <a:bodyPr/>
          <a:lstStyle/>
          <a:p>
            <a:fld id="{3BD2B409-6206-4C11-8D4B-4D9F09339BB4}" type="datetimeFigureOut">
              <a:rPr lang="cs-CZ" smtClean="0"/>
              <a:t>27.11.2023</a:t>
            </a:fld>
            <a:endParaRPr lang="cs-CZ"/>
          </a:p>
        </p:txBody>
      </p:sp>
      <p:sp>
        <p:nvSpPr>
          <p:cNvPr id="5" name="Zástupný symbol pro zápatí 4">
            <a:extLst>
              <a:ext uri="{FF2B5EF4-FFF2-40B4-BE49-F238E27FC236}">
                <a16:creationId xmlns:a16="http://schemas.microsoft.com/office/drawing/2014/main" id="{B2138E47-3794-CBB2-14DC-01B5E4409A0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ECDC328-76E1-D4F4-4721-E55A4DE76912}"/>
              </a:ext>
            </a:extLst>
          </p:cNvPr>
          <p:cNvSpPr>
            <a:spLocks noGrp="1"/>
          </p:cNvSpPr>
          <p:nvPr>
            <p:ph type="sldNum" sz="quarter" idx="12"/>
          </p:nvPr>
        </p:nvSpPr>
        <p:spPr/>
        <p:txBody>
          <a:bodyPr/>
          <a:lstStyle/>
          <a:p>
            <a:fld id="{2E06DB31-E293-4B8F-BB02-FDF02CFDACE1}" type="slidenum">
              <a:rPr lang="cs-CZ" smtClean="0"/>
              <a:t>‹#›</a:t>
            </a:fld>
            <a:endParaRPr lang="cs-CZ"/>
          </a:p>
        </p:txBody>
      </p:sp>
    </p:spTree>
    <p:extLst>
      <p:ext uri="{BB962C8B-B14F-4D97-AF65-F5344CB8AC3E}">
        <p14:creationId xmlns:p14="http://schemas.microsoft.com/office/powerpoint/2010/main" val="380428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A981CA-12D6-F67A-0D03-8D1E44F9B32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B23C2FD-BF6C-DDDD-906C-E98329619DED}"/>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9EF5B6D0-70D1-A911-EAA5-7F1392EA82C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55218EC-3E90-E1A8-6637-960842FF74C5}"/>
              </a:ext>
            </a:extLst>
          </p:cNvPr>
          <p:cNvSpPr>
            <a:spLocks noGrp="1"/>
          </p:cNvSpPr>
          <p:nvPr>
            <p:ph type="dt" sz="half" idx="10"/>
          </p:nvPr>
        </p:nvSpPr>
        <p:spPr/>
        <p:txBody>
          <a:bodyPr/>
          <a:lstStyle/>
          <a:p>
            <a:fld id="{3BD2B409-6206-4C11-8D4B-4D9F09339BB4}" type="datetimeFigureOut">
              <a:rPr lang="cs-CZ" smtClean="0"/>
              <a:t>27.11.2023</a:t>
            </a:fld>
            <a:endParaRPr lang="cs-CZ"/>
          </a:p>
        </p:txBody>
      </p:sp>
      <p:sp>
        <p:nvSpPr>
          <p:cNvPr id="6" name="Zástupný symbol pro zápatí 5">
            <a:extLst>
              <a:ext uri="{FF2B5EF4-FFF2-40B4-BE49-F238E27FC236}">
                <a16:creationId xmlns:a16="http://schemas.microsoft.com/office/drawing/2014/main" id="{06E3D6BE-AD8B-9D68-F3E5-27B1B5AC4FC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BECA435-381A-30E0-BA82-8CC449BCDEF7}"/>
              </a:ext>
            </a:extLst>
          </p:cNvPr>
          <p:cNvSpPr>
            <a:spLocks noGrp="1"/>
          </p:cNvSpPr>
          <p:nvPr>
            <p:ph type="sldNum" sz="quarter" idx="12"/>
          </p:nvPr>
        </p:nvSpPr>
        <p:spPr/>
        <p:txBody>
          <a:bodyPr/>
          <a:lstStyle/>
          <a:p>
            <a:fld id="{2E06DB31-E293-4B8F-BB02-FDF02CFDACE1}" type="slidenum">
              <a:rPr lang="cs-CZ" smtClean="0"/>
              <a:t>‹#›</a:t>
            </a:fld>
            <a:endParaRPr lang="cs-CZ"/>
          </a:p>
        </p:txBody>
      </p:sp>
    </p:spTree>
    <p:extLst>
      <p:ext uri="{BB962C8B-B14F-4D97-AF65-F5344CB8AC3E}">
        <p14:creationId xmlns:p14="http://schemas.microsoft.com/office/powerpoint/2010/main" val="3760994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5DF561-AB6F-6007-6389-6AC660610DE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DB0020D-7A5C-61B6-3542-32125649B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339C4A4-112F-BAC7-28E5-5C111EB8E5FB}"/>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7B1FA4C2-2FE1-984A-70B8-4E10D0E75D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2B8BE3E5-D0C5-B89D-9CF4-AE4BA4A5994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FA7BE926-2151-3FC5-37B7-67A559C3EA3D}"/>
              </a:ext>
            </a:extLst>
          </p:cNvPr>
          <p:cNvSpPr>
            <a:spLocks noGrp="1"/>
          </p:cNvSpPr>
          <p:nvPr>
            <p:ph type="dt" sz="half" idx="10"/>
          </p:nvPr>
        </p:nvSpPr>
        <p:spPr/>
        <p:txBody>
          <a:bodyPr/>
          <a:lstStyle/>
          <a:p>
            <a:fld id="{3BD2B409-6206-4C11-8D4B-4D9F09339BB4}" type="datetimeFigureOut">
              <a:rPr lang="cs-CZ" smtClean="0"/>
              <a:t>27.11.2023</a:t>
            </a:fld>
            <a:endParaRPr lang="cs-CZ"/>
          </a:p>
        </p:txBody>
      </p:sp>
      <p:sp>
        <p:nvSpPr>
          <p:cNvPr id="8" name="Zástupný symbol pro zápatí 7">
            <a:extLst>
              <a:ext uri="{FF2B5EF4-FFF2-40B4-BE49-F238E27FC236}">
                <a16:creationId xmlns:a16="http://schemas.microsoft.com/office/drawing/2014/main" id="{1DBDA08C-A8C7-A347-6D98-F28A3FCA9B46}"/>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49997C7C-BFF7-B2F0-6468-7635CF5AE6F5}"/>
              </a:ext>
            </a:extLst>
          </p:cNvPr>
          <p:cNvSpPr>
            <a:spLocks noGrp="1"/>
          </p:cNvSpPr>
          <p:nvPr>
            <p:ph type="sldNum" sz="quarter" idx="12"/>
          </p:nvPr>
        </p:nvSpPr>
        <p:spPr/>
        <p:txBody>
          <a:bodyPr/>
          <a:lstStyle/>
          <a:p>
            <a:fld id="{2E06DB31-E293-4B8F-BB02-FDF02CFDACE1}" type="slidenum">
              <a:rPr lang="cs-CZ" smtClean="0"/>
              <a:t>‹#›</a:t>
            </a:fld>
            <a:endParaRPr lang="cs-CZ"/>
          </a:p>
        </p:txBody>
      </p:sp>
    </p:spTree>
    <p:extLst>
      <p:ext uri="{BB962C8B-B14F-4D97-AF65-F5344CB8AC3E}">
        <p14:creationId xmlns:p14="http://schemas.microsoft.com/office/powerpoint/2010/main" val="2253113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E074DA-4F72-5023-C360-8F998EF997F9}"/>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213334F4-7F2F-B86D-EA49-743B74F37165}"/>
              </a:ext>
            </a:extLst>
          </p:cNvPr>
          <p:cNvSpPr>
            <a:spLocks noGrp="1"/>
          </p:cNvSpPr>
          <p:nvPr>
            <p:ph type="dt" sz="half" idx="10"/>
          </p:nvPr>
        </p:nvSpPr>
        <p:spPr/>
        <p:txBody>
          <a:bodyPr/>
          <a:lstStyle/>
          <a:p>
            <a:fld id="{3BD2B409-6206-4C11-8D4B-4D9F09339BB4}" type="datetimeFigureOut">
              <a:rPr lang="cs-CZ" smtClean="0"/>
              <a:t>27.11.2023</a:t>
            </a:fld>
            <a:endParaRPr lang="cs-CZ"/>
          </a:p>
        </p:txBody>
      </p:sp>
      <p:sp>
        <p:nvSpPr>
          <p:cNvPr id="4" name="Zástupný symbol pro zápatí 3">
            <a:extLst>
              <a:ext uri="{FF2B5EF4-FFF2-40B4-BE49-F238E27FC236}">
                <a16:creationId xmlns:a16="http://schemas.microsoft.com/office/drawing/2014/main" id="{FD8E0A50-9956-6A1C-1E30-94AAB103398A}"/>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2FAAF657-E925-BD5F-6DF3-1938BAE4FE2E}"/>
              </a:ext>
            </a:extLst>
          </p:cNvPr>
          <p:cNvSpPr>
            <a:spLocks noGrp="1"/>
          </p:cNvSpPr>
          <p:nvPr>
            <p:ph type="sldNum" sz="quarter" idx="12"/>
          </p:nvPr>
        </p:nvSpPr>
        <p:spPr/>
        <p:txBody>
          <a:bodyPr/>
          <a:lstStyle/>
          <a:p>
            <a:fld id="{2E06DB31-E293-4B8F-BB02-FDF02CFDACE1}" type="slidenum">
              <a:rPr lang="cs-CZ" smtClean="0"/>
              <a:t>‹#›</a:t>
            </a:fld>
            <a:endParaRPr lang="cs-CZ"/>
          </a:p>
        </p:txBody>
      </p:sp>
    </p:spTree>
    <p:extLst>
      <p:ext uri="{BB962C8B-B14F-4D97-AF65-F5344CB8AC3E}">
        <p14:creationId xmlns:p14="http://schemas.microsoft.com/office/powerpoint/2010/main" val="1849629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6537205-5274-DB63-FD2E-320D86DBBD77}"/>
              </a:ext>
            </a:extLst>
          </p:cNvPr>
          <p:cNvSpPr>
            <a:spLocks noGrp="1"/>
          </p:cNvSpPr>
          <p:nvPr>
            <p:ph type="dt" sz="half" idx="10"/>
          </p:nvPr>
        </p:nvSpPr>
        <p:spPr/>
        <p:txBody>
          <a:bodyPr/>
          <a:lstStyle/>
          <a:p>
            <a:fld id="{3BD2B409-6206-4C11-8D4B-4D9F09339BB4}" type="datetimeFigureOut">
              <a:rPr lang="cs-CZ" smtClean="0"/>
              <a:t>27.11.2023</a:t>
            </a:fld>
            <a:endParaRPr lang="cs-CZ"/>
          </a:p>
        </p:txBody>
      </p:sp>
      <p:sp>
        <p:nvSpPr>
          <p:cNvPr id="3" name="Zástupný symbol pro zápatí 2">
            <a:extLst>
              <a:ext uri="{FF2B5EF4-FFF2-40B4-BE49-F238E27FC236}">
                <a16:creationId xmlns:a16="http://schemas.microsoft.com/office/drawing/2014/main" id="{207FE2D4-EE18-0B59-C9D6-638032879B4F}"/>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CEE15854-31BE-C974-459E-DA46D5E0A539}"/>
              </a:ext>
            </a:extLst>
          </p:cNvPr>
          <p:cNvSpPr>
            <a:spLocks noGrp="1"/>
          </p:cNvSpPr>
          <p:nvPr>
            <p:ph type="sldNum" sz="quarter" idx="12"/>
          </p:nvPr>
        </p:nvSpPr>
        <p:spPr/>
        <p:txBody>
          <a:bodyPr/>
          <a:lstStyle/>
          <a:p>
            <a:fld id="{2E06DB31-E293-4B8F-BB02-FDF02CFDACE1}" type="slidenum">
              <a:rPr lang="cs-CZ" smtClean="0"/>
              <a:t>‹#›</a:t>
            </a:fld>
            <a:endParaRPr lang="cs-CZ"/>
          </a:p>
        </p:txBody>
      </p:sp>
    </p:spTree>
    <p:extLst>
      <p:ext uri="{BB962C8B-B14F-4D97-AF65-F5344CB8AC3E}">
        <p14:creationId xmlns:p14="http://schemas.microsoft.com/office/powerpoint/2010/main" val="254546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562684-7C9E-3D7A-652F-87A2C168037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7AEECC4-8BD8-2633-957E-452B82491E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9C1BE8EA-9674-5458-FA74-70303BE50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BD9B00C-1E65-410E-8F63-120342F3CB0D}"/>
              </a:ext>
            </a:extLst>
          </p:cNvPr>
          <p:cNvSpPr>
            <a:spLocks noGrp="1"/>
          </p:cNvSpPr>
          <p:nvPr>
            <p:ph type="dt" sz="half" idx="10"/>
          </p:nvPr>
        </p:nvSpPr>
        <p:spPr/>
        <p:txBody>
          <a:bodyPr/>
          <a:lstStyle/>
          <a:p>
            <a:fld id="{3BD2B409-6206-4C11-8D4B-4D9F09339BB4}" type="datetimeFigureOut">
              <a:rPr lang="cs-CZ" smtClean="0"/>
              <a:t>27.11.2023</a:t>
            </a:fld>
            <a:endParaRPr lang="cs-CZ"/>
          </a:p>
        </p:txBody>
      </p:sp>
      <p:sp>
        <p:nvSpPr>
          <p:cNvPr id="6" name="Zástupný symbol pro zápatí 5">
            <a:extLst>
              <a:ext uri="{FF2B5EF4-FFF2-40B4-BE49-F238E27FC236}">
                <a16:creationId xmlns:a16="http://schemas.microsoft.com/office/drawing/2014/main" id="{A643046D-5E7A-ED4F-F701-A31850C8BF5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95BA794-CE52-90C5-CE4B-CF7CCCFD3E6C}"/>
              </a:ext>
            </a:extLst>
          </p:cNvPr>
          <p:cNvSpPr>
            <a:spLocks noGrp="1"/>
          </p:cNvSpPr>
          <p:nvPr>
            <p:ph type="sldNum" sz="quarter" idx="12"/>
          </p:nvPr>
        </p:nvSpPr>
        <p:spPr/>
        <p:txBody>
          <a:bodyPr/>
          <a:lstStyle/>
          <a:p>
            <a:fld id="{2E06DB31-E293-4B8F-BB02-FDF02CFDACE1}" type="slidenum">
              <a:rPr lang="cs-CZ" smtClean="0"/>
              <a:t>‹#›</a:t>
            </a:fld>
            <a:endParaRPr lang="cs-CZ"/>
          </a:p>
        </p:txBody>
      </p:sp>
    </p:spTree>
    <p:extLst>
      <p:ext uri="{BB962C8B-B14F-4D97-AF65-F5344CB8AC3E}">
        <p14:creationId xmlns:p14="http://schemas.microsoft.com/office/powerpoint/2010/main" val="1914765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2D7120-3D3D-8387-A43B-B315CC514E4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DABF07D-7B43-DB92-3FA5-0549D1A7FB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30E68674-DB6B-F8D6-5EE0-A9F9DACB1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95FE234-9239-BC41-91F3-D65D8C5BF3E4}"/>
              </a:ext>
            </a:extLst>
          </p:cNvPr>
          <p:cNvSpPr>
            <a:spLocks noGrp="1"/>
          </p:cNvSpPr>
          <p:nvPr>
            <p:ph type="dt" sz="half" idx="10"/>
          </p:nvPr>
        </p:nvSpPr>
        <p:spPr/>
        <p:txBody>
          <a:bodyPr/>
          <a:lstStyle/>
          <a:p>
            <a:fld id="{3BD2B409-6206-4C11-8D4B-4D9F09339BB4}" type="datetimeFigureOut">
              <a:rPr lang="cs-CZ" smtClean="0"/>
              <a:t>27.11.2023</a:t>
            </a:fld>
            <a:endParaRPr lang="cs-CZ"/>
          </a:p>
        </p:txBody>
      </p:sp>
      <p:sp>
        <p:nvSpPr>
          <p:cNvPr id="6" name="Zástupný symbol pro zápatí 5">
            <a:extLst>
              <a:ext uri="{FF2B5EF4-FFF2-40B4-BE49-F238E27FC236}">
                <a16:creationId xmlns:a16="http://schemas.microsoft.com/office/drawing/2014/main" id="{C1E51B0C-FD89-8A7A-07FC-4A9154480F5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CE24FDF-D221-3A49-97FB-A2DE2638B7CE}"/>
              </a:ext>
            </a:extLst>
          </p:cNvPr>
          <p:cNvSpPr>
            <a:spLocks noGrp="1"/>
          </p:cNvSpPr>
          <p:nvPr>
            <p:ph type="sldNum" sz="quarter" idx="12"/>
          </p:nvPr>
        </p:nvSpPr>
        <p:spPr/>
        <p:txBody>
          <a:bodyPr/>
          <a:lstStyle/>
          <a:p>
            <a:fld id="{2E06DB31-E293-4B8F-BB02-FDF02CFDACE1}" type="slidenum">
              <a:rPr lang="cs-CZ" smtClean="0"/>
              <a:t>‹#›</a:t>
            </a:fld>
            <a:endParaRPr lang="cs-CZ"/>
          </a:p>
        </p:txBody>
      </p:sp>
    </p:spTree>
    <p:extLst>
      <p:ext uri="{BB962C8B-B14F-4D97-AF65-F5344CB8AC3E}">
        <p14:creationId xmlns:p14="http://schemas.microsoft.com/office/powerpoint/2010/main" val="652310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92CEAE20-6774-ED5C-4E18-48D60A96F5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92B220F-C369-B386-CE45-720580EDD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21592F1-B2CB-506D-E5AE-4E0AC01D3F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D2B409-6206-4C11-8D4B-4D9F09339BB4}" type="datetimeFigureOut">
              <a:rPr lang="cs-CZ" smtClean="0"/>
              <a:t>27.11.2023</a:t>
            </a:fld>
            <a:endParaRPr lang="cs-CZ"/>
          </a:p>
        </p:txBody>
      </p:sp>
      <p:sp>
        <p:nvSpPr>
          <p:cNvPr id="5" name="Zástupný symbol pro zápatí 4">
            <a:extLst>
              <a:ext uri="{FF2B5EF4-FFF2-40B4-BE49-F238E27FC236}">
                <a16:creationId xmlns:a16="http://schemas.microsoft.com/office/drawing/2014/main" id="{F073A0BB-3143-6DC5-7C2B-1D56B728D9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CDA3E51-B6F7-BABC-A58A-7AF745985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6DB31-E293-4B8F-BB02-FDF02CFDACE1}" type="slidenum">
              <a:rPr lang="cs-CZ" smtClean="0"/>
              <a:t>‹#›</a:t>
            </a:fld>
            <a:endParaRPr lang="cs-CZ"/>
          </a:p>
        </p:txBody>
      </p:sp>
    </p:spTree>
    <p:extLst>
      <p:ext uri="{BB962C8B-B14F-4D97-AF65-F5344CB8AC3E}">
        <p14:creationId xmlns:p14="http://schemas.microsoft.com/office/powerpoint/2010/main" val="198960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visegradfund.org/"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89A403-5330-CFDC-9D9F-7C86312DBA15}"/>
              </a:ext>
            </a:extLst>
          </p:cNvPr>
          <p:cNvSpPr>
            <a:spLocks noGrp="1"/>
          </p:cNvSpPr>
          <p:nvPr>
            <p:ph type="ctrTitle"/>
          </p:nvPr>
        </p:nvSpPr>
        <p:spPr>
          <a:xfrm>
            <a:off x="556532" y="643467"/>
            <a:ext cx="11210925" cy="744836"/>
          </a:xfrm>
        </p:spPr>
        <p:txBody>
          <a:bodyPr vert="horz" lIns="91440" tIns="45720" rIns="91440" bIns="45720" rtlCol="0" anchor="ctr">
            <a:normAutofit fontScale="90000"/>
          </a:bodyPr>
          <a:lstStyle/>
          <a:p>
            <a:r>
              <a:rPr lang="en-US" sz="800" b="1" kern="1200">
                <a:solidFill>
                  <a:schemeClr val="bg1"/>
                </a:solidFill>
                <a:effectLst/>
                <a:latin typeface="+mj-lt"/>
                <a:ea typeface="+mj-ea"/>
                <a:cs typeface="+mj-cs"/>
              </a:rPr>
              <a:t>Do we teach the same way? Exchanges of experience in Visegrad Industrial Schools</a:t>
            </a:r>
            <a:br>
              <a:rPr lang="en-US" sz="800" b="1" kern="1200">
                <a:solidFill>
                  <a:schemeClr val="bg1"/>
                </a:solidFill>
                <a:effectLst/>
                <a:latin typeface="+mj-lt"/>
                <a:ea typeface="+mj-ea"/>
                <a:cs typeface="+mj-cs"/>
              </a:rPr>
            </a:br>
            <a:br>
              <a:rPr lang="en-US" sz="800" kern="1200">
                <a:solidFill>
                  <a:schemeClr val="bg1"/>
                </a:solidFill>
                <a:effectLst/>
                <a:latin typeface="+mj-lt"/>
                <a:ea typeface="+mj-ea"/>
                <a:cs typeface="+mj-cs"/>
              </a:rPr>
            </a:br>
            <a:r>
              <a:rPr lang="en-US" sz="800" kern="1200">
                <a:solidFill>
                  <a:schemeClr val="bg1"/>
                </a:solidFill>
                <a:effectLst/>
                <a:latin typeface="+mj-lt"/>
                <a:ea typeface="+mj-ea"/>
                <a:cs typeface="+mj-cs"/>
              </a:rPr>
              <a:t>Učíme stejně? Výměny zkušeností na Višegrádských průmyslových školách</a:t>
            </a:r>
            <a:br>
              <a:rPr lang="en-US" sz="800" kern="1200">
                <a:solidFill>
                  <a:schemeClr val="bg1"/>
                </a:solidFill>
                <a:effectLst/>
                <a:latin typeface="+mj-lt"/>
                <a:ea typeface="+mj-ea"/>
                <a:cs typeface="+mj-cs"/>
              </a:rPr>
            </a:br>
            <a:br>
              <a:rPr lang="en-US" sz="800" kern="1200">
                <a:solidFill>
                  <a:schemeClr val="bg1"/>
                </a:solidFill>
                <a:effectLst/>
                <a:latin typeface="+mj-lt"/>
                <a:ea typeface="+mj-ea"/>
                <a:cs typeface="+mj-cs"/>
              </a:rPr>
            </a:br>
            <a:r>
              <a:rPr lang="en-US" sz="800" kern="1200">
                <a:solidFill>
                  <a:schemeClr val="bg1"/>
                </a:solidFill>
                <a:effectLst/>
                <a:latin typeface="+mj-lt"/>
                <a:ea typeface="+mj-ea"/>
                <a:cs typeface="+mj-cs"/>
              </a:rPr>
              <a:t>Ugyanúgy tanítunk? A visegrádi műszaki iskolák tapasztalatcseréi</a:t>
            </a:r>
            <a:br>
              <a:rPr lang="en-US" sz="800" kern="1200">
                <a:solidFill>
                  <a:schemeClr val="bg1"/>
                </a:solidFill>
                <a:effectLst/>
                <a:latin typeface="+mj-lt"/>
                <a:ea typeface="+mj-ea"/>
                <a:cs typeface="+mj-cs"/>
              </a:rPr>
            </a:br>
            <a:br>
              <a:rPr lang="en-US" sz="800" kern="1200">
                <a:solidFill>
                  <a:schemeClr val="bg1"/>
                </a:solidFill>
                <a:effectLst/>
                <a:latin typeface="+mj-lt"/>
                <a:ea typeface="+mj-ea"/>
                <a:cs typeface="+mj-cs"/>
              </a:rPr>
            </a:br>
            <a:r>
              <a:rPr lang="en-US" sz="800" kern="1200">
                <a:solidFill>
                  <a:schemeClr val="bg1"/>
                </a:solidFill>
                <a:effectLst/>
                <a:latin typeface="+mj-lt"/>
                <a:ea typeface="+mj-ea"/>
                <a:cs typeface="+mj-cs"/>
              </a:rPr>
              <a:t>Czy uczymy w ten sam sposób? Wymiany w Wyszehradzkich Szkołach Przemysłowych</a:t>
            </a:r>
            <a:br>
              <a:rPr lang="en-US" sz="800" kern="1200">
                <a:solidFill>
                  <a:schemeClr val="bg1"/>
                </a:solidFill>
                <a:effectLst/>
                <a:latin typeface="+mj-lt"/>
                <a:ea typeface="+mj-ea"/>
                <a:cs typeface="+mj-cs"/>
              </a:rPr>
            </a:br>
            <a:br>
              <a:rPr lang="en-US" sz="800" kern="1200">
                <a:solidFill>
                  <a:schemeClr val="bg1"/>
                </a:solidFill>
                <a:effectLst/>
                <a:latin typeface="+mj-lt"/>
                <a:ea typeface="+mj-ea"/>
                <a:cs typeface="+mj-cs"/>
              </a:rPr>
            </a:br>
            <a:r>
              <a:rPr lang="en-US" sz="800" kern="1200">
                <a:solidFill>
                  <a:schemeClr val="bg1"/>
                </a:solidFill>
                <a:effectLst/>
                <a:latin typeface="+mj-lt"/>
                <a:ea typeface="+mj-ea"/>
                <a:cs typeface="+mj-cs"/>
              </a:rPr>
              <a:t>Učíme rovnako? Výmena skúseností vo Vyšehradských priemyselných školách</a:t>
            </a:r>
            <a:br>
              <a:rPr lang="en-US" sz="800" kern="1200">
                <a:solidFill>
                  <a:schemeClr val="bg1"/>
                </a:solidFill>
                <a:effectLst/>
                <a:latin typeface="+mj-lt"/>
                <a:ea typeface="+mj-ea"/>
                <a:cs typeface="+mj-cs"/>
              </a:rPr>
            </a:br>
            <a:br>
              <a:rPr lang="en-US" sz="800" kern="1200">
                <a:solidFill>
                  <a:schemeClr val="bg1"/>
                </a:solidFill>
                <a:effectLst/>
                <a:latin typeface="+mj-lt"/>
                <a:ea typeface="+mj-ea"/>
                <a:cs typeface="+mj-cs"/>
              </a:rPr>
            </a:br>
            <a:endParaRPr lang="en-US" sz="800" kern="1200">
              <a:solidFill>
                <a:schemeClr val="bg1"/>
              </a:solidFill>
              <a:latin typeface="+mj-lt"/>
              <a:ea typeface="+mj-ea"/>
              <a:cs typeface="+mj-cs"/>
            </a:endParaRPr>
          </a:p>
        </p:txBody>
      </p:sp>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242" y="1388303"/>
            <a:ext cx="9604806" cy="4394199"/>
          </a:xfrm>
          <a:prstGeom prst="rect">
            <a:avLst/>
          </a:prstGeom>
        </p:spPr>
      </p:pic>
    </p:spTree>
    <p:extLst>
      <p:ext uri="{BB962C8B-B14F-4D97-AF65-F5344CB8AC3E}">
        <p14:creationId xmlns:p14="http://schemas.microsoft.com/office/powerpoint/2010/main" val="2988332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742607" y="233718"/>
            <a:ext cx="11091386" cy="6186309"/>
          </a:xfrm>
          <a:prstGeom prst="rect">
            <a:avLst/>
          </a:prstGeom>
          <a:noFill/>
        </p:spPr>
        <p:txBody>
          <a:bodyPr wrap="square" rtlCol="0">
            <a:spAutoFit/>
          </a:bodyPr>
          <a:lstStyle/>
          <a:p>
            <a:pPr algn="ctr"/>
            <a:r>
              <a:rPr lang="cs-CZ" b="1" dirty="0"/>
              <a:t>International </a:t>
            </a:r>
            <a:r>
              <a:rPr lang="cs-CZ" b="1" dirty="0" err="1"/>
              <a:t>teacher</a:t>
            </a:r>
            <a:r>
              <a:rPr lang="cs-CZ" b="1" dirty="0"/>
              <a:t> </a:t>
            </a:r>
            <a:r>
              <a:rPr lang="cs-CZ" b="1" dirty="0" err="1"/>
              <a:t>exchanges</a:t>
            </a:r>
            <a:endParaRPr lang="cs-CZ" b="1" dirty="0"/>
          </a:p>
          <a:p>
            <a:pPr algn="ctr"/>
            <a:r>
              <a:rPr lang="cs-CZ" dirty="0" err="1"/>
              <a:t>Poland</a:t>
            </a:r>
            <a:r>
              <a:rPr lang="cs-CZ" dirty="0"/>
              <a:t>: </a:t>
            </a:r>
            <a:r>
              <a:rPr lang="cs-CZ" dirty="0" err="1"/>
              <a:t>Dzierzoniow</a:t>
            </a:r>
            <a:endParaRPr lang="cs-CZ" dirty="0"/>
          </a:p>
          <a:p>
            <a:pPr algn="ctr"/>
            <a:r>
              <a:rPr lang="cs-CZ" dirty="0"/>
              <a:t>10/10/2023 - 11/10/2023</a:t>
            </a:r>
          </a:p>
          <a:p>
            <a:pPr algn="ctr"/>
            <a:endParaRPr lang="cs-CZ" b="1" dirty="0"/>
          </a:p>
          <a:p>
            <a:endParaRPr lang="cs-CZ" dirty="0"/>
          </a:p>
          <a:p>
            <a:endParaRPr lang="cs-CZ" dirty="0"/>
          </a:p>
          <a:p>
            <a:r>
              <a:rPr lang="en-US" dirty="0"/>
              <a:t>The aim of each teacher was to get acquainted with the school environment, the equipment of specialist classrooms, teaching methods and content.</a:t>
            </a:r>
            <a:endParaRPr lang="cs-CZ" dirty="0"/>
          </a:p>
          <a:p>
            <a:endParaRPr lang="pl-PL" dirty="0"/>
          </a:p>
          <a:p>
            <a:r>
              <a:rPr lang="pl-PL" dirty="0"/>
              <a:t>Celem każdego nauczyciela było zapoznanie się ze środowiskiem szkolnym, wyposażeniem specjalistycznych sal lekcyjnych, metodami i treściami nauczania.</a:t>
            </a:r>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p:txBody>
      </p:sp>
      <p:pic>
        <p:nvPicPr>
          <p:cNvPr id="6" name="Obrázek 5" descr="Obsah obrázku interiér, oblečení, stůl, muž&#10;&#10;Popis byl vytvořen automaticky">
            <a:extLst>
              <a:ext uri="{FF2B5EF4-FFF2-40B4-BE49-F238E27FC236}">
                <a16:creationId xmlns:a16="http://schemas.microsoft.com/office/drawing/2014/main" id="{69059651-2499-0F58-BA09-C46FD81F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433" y="3429000"/>
            <a:ext cx="4282752" cy="3212064"/>
          </a:xfrm>
          <a:prstGeom prst="rect">
            <a:avLst/>
          </a:prstGeom>
        </p:spPr>
      </p:pic>
      <p:pic>
        <p:nvPicPr>
          <p:cNvPr id="8" name="Obrázek 7" descr="Obsah obrázku interiér, Kancelářská budova, nábytek, Kancelářská židle&#10;&#10;Popis byl vytvořen automaticky">
            <a:extLst>
              <a:ext uri="{FF2B5EF4-FFF2-40B4-BE49-F238E27FC236}">
                <a16:creationId xmlns:a16="http://schemas.microsoft.com/office/drawing/2014/main" id="{A1799CA5-2FDB-7966-2A7E-C61DC5543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1966" y="3429000"/>
            <a:ext cx="4282752" cy="3212064"/>
          </a:xfrm>
          <a:prstGeom prst="rect">
            <a:avLst/>
          </a:prstGeom>
        </p:spPr>
      </p:pic>
      <p:pic>
        <p:nvPicPr>
          <p:cNvPr id="10" name="Obrázek 9" descr="Obsah obrázku text, oblečení, osoba, boty&#10;&#10;Popis byl vytvořen automaticky">
            <a:extLst>
              <a:ext uri="{FF2B5EF4-FFF2-40B4-BE49-F238E27FC236}">
                <a16:creationId xmlns:a16="http://schemas.microsoft.com/office/drawing/2014/main" id="{A387F0DE-9C31-C04C-4A22-120591938C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9612" y="3830508"/>
            <a:ext cx="3212063" cy="2409047"/>
          </a:xfrm>
          <a:prstGeom prst="rect">
            <a:avLst/>
          </a:prstGeom>
        </p:spPr>
      </p:pic>
    </p:spTree>
    <p:extLst>
      <p:ext uri="{BB962C8B-B14F-4D97-AF65-F5344CB8AC3E}">
        <p14:creationId xmlns:p14="http://schemas.microsoft.com/office/powerpoint/2010/main" val="2180967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798327" y="325175"/>
            <a:ext cx="11091386" cy="5355312"/>
          </a:xfrm>
          <a:prstGeom prst="rect">
            <a:avLst/>
          </a:prstGeom>
          <a:noFill/>
        </p:spPr>
        <p:txBody>
          <a:bodyPr wrap="square" rtlCol="0">
            <a:spAutoFit/>
          </a:bodyPr>
          <a:lstStyle/>
          <a:p>
            <a:pPr algn="ctr"/>
            <a:r>
              <a:rPr lang="cs-CZ" b="1" dirty="0"/>
              <a:t>International </a:t>
            </a:r>
            <a:r>
              <a:rPr lang="cs-CZ" b="1" dirty="0" err="1"/>
              <a:t>teacher</a:t>
            </a:r>
            <a:r>
              <a:rPr lang="cs-CZ" b="1" dirty="0"/>
              <a:t> </a:t>
            </a:r>
            <a:r>
              <a:rPr lang="cs-CZ" b="1" dirty="0" err="1"/>
              <a:t>exchanges</a:t>
            </a:r>
            <a:endParaRPr lang="cs-CZ" b="1" dirty="0"/>
          </a:p>
          <a:p>
            <a:pPr algn="ctr"/>
            <a:r>
              <a:rPr lang="cs-CZ" dirty="0"/>
              <a:t>Slovakia: Poprad</a:t>
            </a:r>
          </a:p>
          <a:p>
            <a:pPr algn="ctr"/>
            <a:r>
              <a:rPr lang="cs-CZ" dirty="0"/>
              <a:t>              24/10/2023 - 25/10/2023	</a:t>
            </a:r>
          </a:p>
          <a:p>
            <a:pPr algn="ctr"/>
            <a:endParaRPr lang="cs-CZ" dirty="0"/>
          </a:p>
          <a:p>
            <a:pPr algn="ctr"/>
            <a:endParaRPr lang="cs-CZ" dirty="0"/>
          </a:p>
          <a:p>
            <a:pPr algn="ctr"/>
            <a:endParaRPr lang="cs-CZ" dirty="0"/>
          </a:p>
          <a:p>
            <a:r>
              <a:rPr lang="en-US" dirty="0"/>
              <a:t>The aim of each teacher was to get acquainted with the school environment, the equipment of specialist classrooms, teaching methods and content.</a:t>
            </a:r>
            <a:endParaRPr lang="cs-CZ" dirty="0"/>
          </a:p>
          <a:p>
            <a:endParaRPr lang="cs-CZ" dirty="0"/>
          </a:p>
          <a:p>
            <a:r>
              <a:rPr lang="cs-CZ" dirty="0" err="1"/>
              <a:t>Cieľom</a:t>
            </a:r>
            <a:r>
              <a:rPr lang="cs-CZ" dirty="0"/>
              <a:t> každého </a:t>
            </a:r>
            <a:r>
              <a:rPr lang="cs-CZ" dirty="0" err="1"/>
              <a:t>učiteľa</a:t>
            </a:r>
            <a:r>
              <a:rPr lang="cs-CZ" dirty="0"/>
              <a:t> bolo </a:t>
            </a:r>
            <a:r>
              <a:rPr lang="cs-CZ" dirty="0" err="1"/>
              <a:t>oboznámiť</a:t>
            </a:r>
            <a:r>
              <a:rPr lang="cs-CZ" dirty="0"/>
              <a:t> </a:t>
            </a:r>
            <a:r>
              <a:rPr lang="cs-CZ" dirty="0" err="1"/>
              <a:t>sa</a:t>
            </a:r>
            <a:r>
              <a:rPr lang="cs-CZ" dirty="0"/>
              <a:t> s </a:t>
            </a:r>
            <a:r>
              <a:rPr lang="cs-CZ" dirty="0" err="1"/>
              <a:t>prostredím</a:t>
            </a:r>
            <a:r>
              <a:rPr lang="cs-CZ" dirty="0"/>
              <a:t> školy, vybavením odborných učební, </a:t>
            </a:r>
            <a:r>
              <a:rPr lang="cs-CZ" dirty="0" err="1"/>
              <a:t>metódami</a:t>
            </a:r>
            <a:r>
              <a:rPr lang="cs-CZ" dirty="0"/>
              <a:t> a </a:t>
            </a:r>
            <a:r>
              <a:rPr lang="cs-CZ" dirty="0" err="1"/>
              <a:t>obsahom</a:t>
            </a:r>
            <a:r>
              <a:rPr lang="cs-CZ" dirty="0"/>
              <a:t> </a:t>
            </a:r>
            <a:r>
              <a:rPr lang="cs-CZ" dirty="0" err="1"/>
              <a:t>vyučovania</a:t>
            </a:r>
            <a:r>
              <a:rPr lang="cs-CZ" dirty="0"/>
              <a:t>.</a:t>
            </a:r>
          </a:p>
          <a:p>
            <a:pPr algn="ctr"/>
            <a:endParaRPr lang="cs-CZ" dirty="0"/>
          </a:p>
          <a:p>
            <a:endParaRPr lang="cs-CZ" dirty="0"/>
          </a:p>
          <a:p>
            <a:endParaRPr lang="cs-CZ" dirty="0"/>
          </a:p>
          <a:p>
            <a:endParaRPr lang="cs-CZ" dirty="0"/>
          </a:p>
          <a:p>
            <a:endParaRPr lang="cs-CZ" dirty="0"/>
          </a:p>
          <a:p>
            <a:endParaRPr lang="cs-CZ" dirty="0"/>
          </a:p>
          <a:p>
            <a:endParaRPr lang="cs-CZ" dirty="0"/>
          </a:p>
          <a:p>
            <a:endParaRPr lang="cs-CZ" dirty="0"/>
          </a:p>
        </p:txBody>
      </p:sp>
      <p:pic>
        <p:nvPicPr>
          <p:cNvPr id="6" name="Obrázek 5" descr="Obsah obrázku oblečení, osoba, nábytek, stůl&#10;&#10;Popis byl vytvořen automaticky">
            <a:extLst>
              <a:ext uri="{FF2B5EF4-FFF2-40B4-BE49-F238E27FC236}">
                <a16:creationId xmlns:a16="http://schemas.microsoft.com/office/drawing/2014/main" id="{A3EFDCA6-7B7A-F5A5-E998-6E6EF496E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684" y="3688071"/>
            <a:ext cx="3993397" cy="2995049"/>
          </a:xfrm>
          <a:prstGeom prst="rect">
            <a:avLst/>
          </a:prstGeom>
        </p:spPr>
      </p:pic>
      <p:pic>
        <p:nvPicPr>
          <p:cNvPr id="8" name="Obrázek 7" descr="Obsah obrázku oblečení, osoba, zeď, muž&#10;&#10;Popis byl vytvořen automaticky">
            <a:extLst>
              <a:ext uri="{FF2B5EF4-FFF2-40B4-BE49-F238E27FC236}">
                <a16:creationId xmlns:a16="http://schemas.microsoft.com/office/drawing/2014/main" id="{C5BB385C-ADDD-24BE-9565-780007D4E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532" y="3749747"/>
            <a:ext cx="3828928" cy="2871696"/>
          </a:xfrm>
          <a:prstGeom prst="rect">
            <a:avLst/>
          </a:prstGeom>
        </p:spPr>
      </p:pic>
      <p:pic>
        <p:nvPicPr>
          <p:cNvPr id="10" name="Obrázek 9" descr="Obsah obrázku venku, oblečení, budova, osoba&#10;&#10;Popis byl vytvořen automaticky">
            <a:extLst>
              <a:ext uri="{FF2B5EF4-FFF2-40B4-BE49-F238E27FC236}">
                <a16:creationId xmlns:a16="http://schemas.microsoft.com/office/drawing/2014/main" id="{3F929A4D-0405-322C-A6FD-948BA44D3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836" y="3688072"/>
            <a:ext cx="3993397" cy="2995048"/>
          </a:xfrm>
          <a:prstGeom prst="rect">
            <a:avLst/>
          </a:prstGeom>
        </p:spPr>
      </p:pic>
    </p:spTree>
    <p:extLst>
      <p:ext uri="{BB962C8B-B14F-4D97-AF65-F5344CB8AC3E}">
        <p14:creationId xmlns:p14="http://schemas.microsoft.com/office/powerpoint/2010/main" val="1175660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550307" y="2796879"/>
            <a:ext cx="11091386" cy="1754326"/>
          </a:xfrm>
          <a:prstGeom prst="rect">
            <a:avLst/>
          </a:prstGeom>
          <a:noFill/>
        </p:spPr>
        <p:txBody>
          <a:bodyPr wrap="square" rtlCol="0">
            <a:spAutoFit/>
          </a:bodyPr>
          <a:lstStyle/>
          <a:p>
            <a:r>
              <a:rPr lang="en-US" dirty="0"/>
              <a:t>The </a:t>
            </a:r>
            <a:r>
              <a:rPr lang="en-US" dirty="0" err="1"/>
              <a:t>Visegrad</a:t>
            </a:r>
            <a:r>
              <a:rPr lang="en-US" dirty="0"/>
              <a:t> Four project "Teaching the Same" has successfully fulfilled its main objective of strengthening the professional network of educational institutions in the fields of mechanical engineering, electrical engineering, IT technologies and robotics. The events promoted the mobility of teachers who shared best practices, which increased the quality of teaching and the interest of pupils. The project also met the objectives of broadening teachers' skills, gaining new experiences and learning about each other's cultures and teaching methods. The project is expected to produce higher quality graduates and strengthen cooperation between teachers within the V4.</a:t>
            </a:r>
            <a:endParaRPr lang="cs-CZ" dirty="0"/>
          </a:p>
        </p:txBody>
      </p:sp>
    </p:spTree>
    <p:extLst>
      <p:ext uri="{BB962C8B-B14F-4D97-AF65-F5344CB8AC3E}">
        <p14:creationId xmlns:p14="http://schemas.microsoft.com/office/powerpoint/2010/main" val="1543002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550307" y="2617417"/>
            <a:ext cx="11091386" cy="1477328"/>
          </a:xfrm>
          <a:prstGeom prst="rect">
            <a:avLst/>
          </a:prstGeom>
          <a:noFill/>
        </p:spPr>
        <p:txBody>
          <a:bodyPr wrap="square" rtlCol="0">
            <a:spAutoFit/>
          </a:bodyPr>
          <a:lstStyle/>
          <a:p>
            <a:r>
              <a:rPr lang="cs-CZ" dirty="0"/>
              <a:t>Projekt "Učíme stejně" v rámci </a:t>
            </a:r>
            <a:r>
              <a:rPr lang="cs-CZ" dirty="0" err="1"/>
              <a:t>Višegrádské</a:t>
            </a:r>
            <a:r>
              <a:rPr lang="cs-CZ" dirty="0"/>
              <a:t> čtyřky úspěšně naplnil svůj hlavní cíl posílení odborné sítě vzdělávacích institucí v oborech strojírenství, elektrotechnika, IT technologie a robotika. Proběhlé akce podporovaly mobilitu učitelů, kteří sdíleli osvědčené postupy, což zvýšilo kvalitu výuky a zájem žáků. Projekt rovněž splnil cíle týkající se rozšíření dovedností učitelů, získání nových zkušeností a vzájemného poznávání kultur a výukových metod. Očekává se, že projekt přinese vyšší kvalitu absolventů a posílí spolupráci mezi učiteli v rámci V4.</a:t>
            </a:r>
          </a:p>
        </p:txBody>
      </p:sp>
    </p:spTree>
    <p:extLst>
      <p:ext uri="{BB962C8B-B14F-4D97-AF65-F5344CB8AC3E}">
        <p14:creationId xmlns:p14="http://schemas.microsoft.com/office/powerpoint/2010/main" val="2804056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421826" y="2660146"/>
            <a:ext cx="11091386" cy="2031325"/>
          </a:xfrm>
          <a:prstGeom prst="rect">
            <a:avLst/>
          </a:prstGeom>
          <a:noFill/>
        </p:spPr>
        <p:txBody>
          <a:bodyPr wrap="square" rtlCol="0">
            <a:spAutoFit/>
          </a:bodyPr>
          <a:lstStyle/>
          <a:p>
            <a:r>
              <a:rPr lang="hu-HU" dirty="0"/>
              <a:t>A Visegrádi Négyek "Teaching the Same" projektje sikeresen teljesítette fő célkitűzését, a gépészet, az elektrotechnika, az informatikai technológiák és a robotika területén működő oktatási intézmények szakmai hálózatának megerősítését. A rendezvények elősegítették a legjobb gyakorlatokat megosztó tanárok mobilitását, ami növelte az oktatás minőségét és a tanulók érdeklődését. A projekt a tanárok készségeinek bővítésére, új tapasztalatok szerzésére, valamint egymás kultúrájának és tanítási módszereinek megismerésére vonatkozó célkitűzéseket is teljesítette. A projekt várhatóan magasabb színvonalú diplomásokat eredményez, és erősíti a tanárok közötti együttműködést a V4-eken belül.</a:t>
            </a:r>
            <a:endParaRPr lang="cs-CZ" dirty="0"/>
          </a:p>
        </p:txBody>
      </p:sp>
    </p:spTree>
    <p:extLst>
      <p:ext uri="{BB962C8B-B14F-4D97-AF65-F5344CB8AC3E}">
        <p14:creationId xmlns:p14="http://schemas.microsoft.com/office/powerpoint/2010/main" val="2246431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550307" y="2549051"/>
            <a:ext cx="11091386" cy="2031325"/>
          </a:xfrm>
          <a:prstGeom prst="rect">
            <a:avLst/>
          </a:prstGeom>
          <a:noFill/>
        </p:spPr>
        <p:txBody>
          <a:bodyPr wrap="square" rtlCol="0">
            <a:spAutoFit/>
          </a:bodyPr>
          <a:lstStyle/>
          <a:p>
            <a:r>
              <a:rPr lang="pl-PL" dirty="0"/>
              <a:t>Projekt Wyszehradzkiej Czwórki "Teaching the Same" z powodzeniem zrealizował swój główny cel, jakim było wzmocnienie profesjonalnej sieci instytucji edukacyjnych w dziedzinie inżynierii mechanicznej, elektrotechniki, technologii informatycznych i robotyki. Wydarzenia promowały mobilność nauczycieli, którzy dzielili się najlepszymi praktykami, co zwiększyło jakość nauczania i zainteresowanie uczniów. Projekt spełnił również cele poszerzenia umiejętności nauczycieli, zdobycia nowych doświadczeń oraz wzajemnego poznania kultur i metod nauczania. Oczekuje się, że projekt zaowocuje wyższą jakością absolwentów i wzmocni współpracę między nauczycielami w ramach V4.</a:t>
            </a:r>
            <a:endParaRPr lang="cs-CZ" dirty="0"/>
          </a:p>
        </p:txBody>
      </p:sp>
    </p:spTree>
    <p:extLst>
      <p:ext uri="{BB962C8B-B14F-4D97-AF65-F5344CB8AC3E}">
        <p14:creationId xmlns:p14="http://schemas.microsoft.com/office/powerpoint/2010/main" val="151919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550307" y="2838524"/>
            <a:ext cx="11091386" cy="1477328"/>
          </a:xfrm>
          <a:prstGeom prst="rect">
            <a:avLst/>
          </a:prstGeom>
          <a:noFill/>
        </p:spPr>
        <p:txBody>
          <a:bodyPr wrap="square" rtlCol="0">
            <a:spAutoFit/>
          </a:bodyPr>
          <a:lstStyle/>
          <a:p>
            <a:r>
              <a:rPr lang="cs-CZ" dirty="0"/>
              <a:t>Projekt </a:t>
            </a:r>
            <a:r>
              <a:rPr lang="cs-CZ" dirty="0" err="1"/>
              <a:t>Vyšehradskej</a:t>
            </a:r>
            <a:r>
              <a:rPr lang="cs-CZ" dirty="0"/>
              <a:t> </a:t>
            </a:r>
            <a:r>
              <a:rPr lang="cs-CZ" dirty="0" err="1"/>
              <a:t>štvorky</a:t>
            </a:r>
            <a:r>
              <a:rPr lang="cs-CZ" dirty="0"/>
              <a:t> "</a:t>
            </a:r>
            <a:r>
              <a:rPr lang="cs-CZ" dirty="0" err="1"/>
              <a:t>Teaching</a:t>
            </a:r>
            <a:r>
              <a:rPr lang="cs-CZ" dirty="0"/>
              <a:t> </a:t>
            </a:r>
            <a:r>
              <a:rPr lang="cs-CZ" dirty="0" err="1"/>
              <a:t>the</a:t>
            </a:r>
            <a:r>
              <a:rPr lang="cs-CZ" dirty="0"/>
              <a:t> Same" </a:t>
            </a:r>
            <a:r>
              <a:rPr lang="cs-CZ" dirty="0" err="1"/>
              <a:t>úspešne</a:t>
            </a:r>
            <a:r>
              <a:rPr lang="cs-CZ" dirty="0"/>
              <a:t> splnil </a:t>
            </a:r>
            <a:r>
              <a:rPr lang="cs-CZ" dirty="0" err="1"/>
              <a:t>svoj</a:t>
            </a:r>
            <a:r>
              <a:rPr lang="cs-CZ" dirty="0"/>
              <a:t> </a:t>
            </a:r>
            <a:r>
              <a:rPr lang="cs-CZ" dirty="0" err="1"/>
              <a:t>hlavný</a:t>
            </a:r>
            <a:r>
              <a:rPr lang="cs-CZ" dirty="0"/>
              <a:t> </a:t>
            </a:r>
            <a:r>
              <a:rPr lang="cs-CZ" dirty="0" err="1"/>
              <a:t>cieľ</a:t>
            </a:r>
            <a:r>
              <a:rPr lang="cs-CZ" dirty="0"/>
              <a:t>, </a:t>
            </a:r>
            <a:r>
              <a:rPr lang="cs-CZ" dirty="0" err="1"/>
              <a:t>ktorým</a:t>
            </a:r>
            <a:r>
              <a:rPr lang="cs-CZ" dirty="0"/>
              <a:t> bolo </a:t>
            </a:r>
            <a:r>
              <a:rPr lang="cs-CZ" dirty="0" err="1"/>
              <a:t>posilnenie</a:t>
            </a:r>
            <a:r>
              <a:rPr lang="cs-CZ" dirty="0"/>
              <a:t> </a:t>
            </a:r>
            <a:r>
              <a:rPr lang="cs-CZ" dirty="0" err="1"/>
              <a:t>odbornej</a:t>
            </a:r>
            <a:r>
              <a:rPr lang="cs-CZ" dirty="0"/>
              <a:t> </a:t>
            </a:r>
            <a:r>
              <a:rPr lang="cs-CZ" dirty="0" err="1"/>
              <a:t>siete</a:t>
            </a:r>
            <a:r>
              <a:rPr lang="cs-CZ" dirty="0"/>
              <a:t> </a:t>
            </a:r>
            <a:r>
              <a:rPr lang="cs-CZ" dirty="0" err="1"/>
              <a:t>vzdelávacích</a:t>
            </a:r>
            <a:r>
              <a:rPr lang="cs-CZ" dirty="0"/>
              <a:t> </a:t>
            </a:r>
            <a:r>
              <a:rPr lang="cs-CZ" dirty="0" err="1"/>
              <a:t>inštitúcií</a:t>
            </a:r>
            <a:r>
              <a:rPr lang="cs-CZ" dirty="0"/>
              <a:t> v oblasti </a:t>
            </a:r>
            <a:r>
              <a:rPr lang="cs-CZ" dirty="0" err="1"/>
              <a:t>strojárstva</a:t>
            </a:r>
            <a:r>
              <a:rPr lang="cs-CZ" dirty="0"/>
              <a:t>, elektrotechniky, IT </a:t>
            </a:r>
            <a:r>
              <a:rPr lang="cs-CZ" dirty="0" err="1"/>
              <a:t>technológií</a:t>
            </a:r>
            <a:r>
              <a:rPr lang="cs-CZ" dirty="0"/>
              <a:t> a robotiky. </a:t>
            </a:r>
            <a:r>
              <a:rPr lang="cs-CZ" dirty="0" err="1"/>
              <a:t>Podujatia</a:t>
            </a:r>
            <a:r>
              <a:rPr lang="cs-CZ" dirty="0"/>
              <a:t> </a:t>
            </a:r>
            <a:r>
              <a:rPr lang="cs-CZ" dirty="0" err="1"/>
              <a:t>podporili</a:t>
            </a:r>
            <a:r>
              <a:rPr lang="cs-CZ" dirty="0"/>
              <a:t> mobilitu </a:t>
            </a:r>
            <a:r>
              <a:rPr lang="cs-CZ" dirty="0" err="1"/>
              <a:t>učiteľov</a:t>
            </a:r>
            <a:r>
              <a:rPr lang="cs-CZ" dirty="0"/>
              <a:t>, </a:t>
            </a:r>
            <a:r>
              <a:rPr lang="cs-CZ" dirty="0" err="1"/>
              <a:t>ktorí</a:t>
            </a:r>
            <a:r>
              <a:rPr lang="cs-CZ" dirty="0"/>
              <a:t> si </a:t>
            </a:r>
            <a:r>
              <a:rPr lang="cs-CZ" dirty="0" err="1"/>
              <a:t>vymieňali</a:t>
            </a:r>
            <a:r>
              <a:rPr lang="cs-CZ" dirty="0"/>
              <a:t> </a:t>
            </a:r>
            <a:r>
              <a:rPr lang="cs-CZ" dirty="0" err="1"/>
              <a:t>osvedčené</a:t>
            </a:r>
            <a:r>
              <a:rPr lang="cs-CZ" dirty="0"/>
              <a:t> postupy, čím </a:t>
            </a:r>
            <a:r>
              <a:rPr lang="cs-CZ" dirty="0" err="1"/>
              <a:t>sa</a:t>
            </a:r>
            <a:r>
              <a:rPr lang="cs-CZ" dirty="0"/>
              <a:t> zvýšila kvalita výučby a </a:t>
            </a:r>
            <a:r>
              <a:rPr lang="cs-CZ" dirty="0" err="1"/>
              <a:t>záujem</a:t>
            </a:r>
            <a:r>
              <a:rPr lang="cs-CZ" dirty="0"/>
              <a:t> </a:t>
            </a:r>
            <a:r>
              <a:rPr lang="cs-CZ" dirty="0" err="1"/>
              <a:t>žiakov</a:t>
            </a:r>
            <a:r>
              <a:rPr lang="cs-CZ" dirty="0"/>
              <a:t>. Projekt splnil aj </a:t>
            </a:r>
            <a:r>
              <a:rPr lang="cs-CZ" dirty="0" err="1"/>
              <a:t>ciele</a:t>
            </a:r>
            <a:r>
              <a:rPr lang="cs-CZ" dirty="0"/>
              <a:t> </a:t>
            </a:r>
            <a:r>
              <a:rPr lang="cs-CZ" dirty="0" err="1"/>
              <a:t>rozšírenia</a:t>
            </a:r>
            <a:r>
              <a:rPr lang="cs-CZ" dirty="0"/>
              <a:t> zručností </a:t>
            </a:r>
            <a:r>
              <a:rPr lang="cs-CZ" dirty="0" err="1"/>
              <a:t>učiteľov</a:t>
            </a:r>
            <a:r>
              <a:rPr lang="cs-CZ" dirty="0"/>
              <a:t>, </a:t>
            </a:r>
            <a:r>
              <a:rPr lang="cs-CZ" dirty="0" err="1"/>
              <a:t>získania</a:t>
            </a:r>
            <a:r>
              <a:rPr lang="cs-CZ" dirty="0"/>
              <a:t> nových </a:t>
            </a:r>
            <a:r>
              <a:rPr lang="cs-CZ" dirty="0" err="1"/>
              <a:t>skúseností</a:t>
            </a:r>
            <a:r>
              <a:rPr lang="cs-CZ" dirty="0"/>
              <a:t> a </a:t>
            </a:r>
            <a:r>
              <a:rPr lang="cs-CZ" dirty="0" err="1"/>
              <a:t>vzájomného</a:t>
            </a:r>
            <a:r>
              <a:rPr lang="cs-CZ" dirty="0"/>
              <a:t> </a:t>
            </a:r>
            <a:r>
              <a:rPr lang="cs-CZ" dirty="0" err="1"/>
              <a:t>spoznávania</a:t>
            </a:r>
            <a:r>
              <a:rPr lang="cs-CZ" dirty="0"/>
              <a:t> </a:t>
            </a:r>
            <a:r>
              <a:rPr lang="cs-CZ" dirty="0" err="1"/>
              <a:t>kultúr</a:t>
            </a:r>
            <a:r>
              <a:rPr lang="cs-CZ" dirty="0"/>
              <a:t> a vyučovacích </a:t>
            </a:r>
            <a:r>
              <a:rPr lang="cs-CZ" dirty="0" err="1"/>
              <a:t>metód</a:t>
            </a:r>
            <a:r>
              <a:rPr lang="cs-CZ" dirty="0"/>
              <a:t>. Od projektu </a:t>
            </a:r>
            <a:r>
              <a:rPr lang="cs-CZ" dirty="0" err="1"/>
              <a:t>sa</a:t>
            </a:r>
            <a:r>
              <a:rPr lang="cs-CZ" dirty="0"/>
              <a:t> </a:t>
            </a:r>
            <a:r>
              <a:rPr lang="cs-CZ" dirty="0" err="1"/>
              <a:t>očakáva</a:t>
            </a:r>
            <a:r>
              <a:rPr lang="cs-CZ" dirty="0"/>
              <a:t> </a:t>
            </a:r>
            <a:r>
              <a:rPr lang="cs-CZ" dirty="0" err="1"/>
              <a:t>vyššia</a:t>
            </a:r>
            <a:r>
              <a:rPr lang="cs-CZ" dirty="0"/>
              <a:t> kvalita </a:t>
            </a:r>
            <a:r>
              <a:rPr lang="cs-CZ" dirty="0" err="1"/>
              <a:t>absolventov</a:t>
            </a:r>
            <a:r>
              <a:rPr lang="cs-CZ" dirty="0"/>
              <a:t> a </a:t>
            </a:r>
            <a:r>
              <a:rPr lang="cs-CZ" dirty="0" err="1"/>
              <a:t>posilnenie</a:t>
            </a:r>
            <a:r>
              <a:rPr lang="cs-CZ" dirty="0"/>
              <a:t> spolupráce </a:t>
            </a:r>
            <a:r>
              <a:rPr lang="cs-CZ" dirty="0" err="1"/>
              <a:t>medzi</a:t>
            </a:r>
            <a:r>
              <a:rPr lang="cs-CZ" dirty="0"/>
              <a:t> </a:t>
            </a:r>
            <a:r>
              <a:rPr lang="cs-CZ" dirty="0" err="1"/>
              <a:t>učiteľmi</a:t>
            </a:r>
            <a:r>
              <a:rPr lang="cs-CZ" dirty="0"/>
              <a:t> v rámci V4.</a:t>
            </a:r>
          </a:p>
        </p:txBody>
      </p:sp>
    </p:spTree>
    <p:extLst>
      <p:ext uri="{BB962C8B-B14F-4D97-AF65-F5344CB8AC3E}">
        <p14:creationId xmlns:p14="http://schemas.microsoft.com/office/powerpoint/2010/main" val="1990981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550307" y="1839750"/>
            <a:ext cx="11091386" cy="3816429"/>
          </a:xfrm>
          <a:prstGeom prst="rect">
            <a:avLst/>
          </a:prstGeom>
          <a:noFill/>
        </p:spPr>
        <p:txBody>
          <a:bodyPr wrap="square" rtlCol="0">
            <a:spAutoFit/>
          </a:bodyPr>
          <a:lstStyle/>
          <a:p>
            <a:pPr algn="ctr"/>
            <a:endParaRPr lang="cs-CZ" sz="2400" b="1" dirty="0"/>
          </a:p>
          <a:p>
            <a:pPr algn="ctr"/>
            <a:r>
              <a:rPr lang="en-US" sz="3200" b="1" dirty="0"/>
              <a:t>Thank you for your attention!</a:t>
            </a:r>
            <a:endParaRPr lang="cs-CZ" sz="3200" b="1" dirty="0"/>
          </a:p>
          <a:p>
            <a:pPr algn="ctr"/>
            <a:r>
              <a:rPr lang="cs-CZ" sz="2400" dirty="0"/>
              <a:t>Děkujeme za pozornost!</a:t>
            </a:r>
          </a:p>
          <a:p>
            <a:pPr algn="ctr"/>
            <a:r>
              <a:rPr lang="cs-CZ" sz="2400" dirty="0" err="1"/>
              <a:t>Köszönjük</a:t>
            </a:r>
            <a:r>
              <a:rPr lang="cs-CZ" sz="2400" dirty="0"/>
              <a:t> a </a:t>
            </a:r>
            <a:r>
              <a:rPr lang="cs-CZ" sz="2400" dirty="0" err="1"/>
              <a:t>figyelmet</a:t>
            </a:r>
            <a:r>
              <a:rPr lang="cs-CZ" sz="2400" dirty="0"/>
              <a:t>!</a:t>
            </a:r>
          </a:p>
          <a:p>
            <a:pPr algn="ctr"/>
            <a:r>
              <a:rPr lang="cs-CZ" sz="2400" dirty="0" err="1"/>
              <a:t>Dziękujemy</a:t>
            </a:r>
            <a:r>
              <a:rPr lang="cs-CZ" sz="2400" dirty="0"/>
              <a:t> za </a:t>
            </a:r>
            <a:r>
              <a:rPr lang="cs-CZ" sz="2400" dirty="0" err="1"/>
              <a:t>uwagę</a:t>
            </a:r>
            <a:r>
              <a:rPr lang="cs-CZ" sz="2400" dirty="0"/>
              <a:t>! </a:t>
            </a:r>
          </a:p>
          <a:p>
            <a:pPr algn="ctr"/>
            <a:r>
              <a:rPr lang="cs-CZ" sz="2400" dirty="0" err="1"/>
              <a:t>Ďakujeme</a:t>
            </a:r>
            <a:r>
              <a:rPr lang="cs-CZ" sz="2400" dirty="0"/>
              <a:t> vám za </a:t>
            </a:r>
            <a:r>
              <a:rPr lang="cs-CZ" sz="2400" dirty="0" err="1"/>
              <a:t>pozornosť</a:t>
            </a:r>
            <a:r>
              <a:rPr lang="cs-CZ" sz="2400" dirty="0"/>
              <a:t>!</a:t>
            </a:r>
          </a:p>
          <a:p>
            <a:endParaRPr lang="cs-CZ" dirty="0"/>
          </a:p>
          <a:p>
            <a:endParaRPr lang="cs-CZ" dirty="0"/>
          </a:p>
          <a:p>
            <a:endParaRPr lang="cs-CZ" dirty="0"/>
          </a:p>
          <a:p>
            <a:endParaRPr lang="cs-CZ" dirty="0"/>
          </a:p>
          <a:p>
            <a:pPr algn="ctr"/>
            <a:r>
              <a:rPr lang="cs-CZ" dirty="0">
                <a:hlinkClick r:id="rId3"/>
              </a:rPr>
              <a:t>https://www.visegradfund.org/</a:t>
            </a:r>
            <a:r>
              <a:rPr lang="cs-CZ" dirty="0"/>
              <a:t> </a:t>
            </a:r>
          </a:p>
        </p:txBody>
      </p:sp>
    </p:spTree>
    <p:extLst>
      <p:ext uri="{BB962C8B-B14F-4D97-AF65-F5344CB8AC3E}">
        <p14:creationId xmlns:p14="http://schemas.microsoft.com/office/powerpoint/2010/main" val="352864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89A403-5330-CFDC-9D9F-7C86312DBA15}"/>
              </a:ext>
            </a:extLst>
          </p:cNvPr>
          <p:cNvSpPr>
            <a:spLocks noGrp="1"/>
          </p:cNvSpPr>
          <p:nvPr>
            <p:ph type="ctrTitle"/>
          </p:nvPr>
        </p:nvSpPr>
        <p:spPr>
          <a:xfrm>
            <a:off x="556532" y="643467"/>
            <a:ext cx="11210925" cy="744836"/>
          </a:xfrm>
        </p:spPr>
        <p:txBody>
          <a:bodyPr vert="horz" lIns="91440" tIns="45720" rIns="91440" bIns="45720" rtlCol="0" anchor="ctr">
            <a:normAutofit fontScale="90000"/>
          </a:bodyPr>
          <a:lstStyle/>
          <a:p>
            <a:r>
              <a:rPr lang="en-US" sz="800" b="1" kern="1200">
                <a:solidFill>
                  <a:schemeClr val="bg1"/>
                </a:solidFill>
                <a:effectLst/>
                <a:latin typeface="+mj-lt"/>
                <a:ea typeface="+mj-ea"/>
                <a:cs typeface="+mj-cs"/>
              </a:rPr>
              <a:t>Do we teach the same way? Exchanges of experience in Visegrad Industrial Schools</a:t>
            </a:r>
            <a:br>
              <a:rPr lang="en-US" sz="800" b="1" kern="1200">
                <a:solidFill>
                  <a:schemeClr val="bg1"/>
                </a:solidFill>
                <a:effectLst/>
                <a:latin typeface="+mj-lt"/>
                <a:ea typeface="+mj-ea"/>
                <a:cs typeface="+mj-cs"/>
              </a:rPr>
            </a:br>
            <a:br>
              <a:rPr lang="en-US" sz="800" kern="1200">
                <a:solidFill>
                  <a:schemeClr val="bg1"/>
                </a:solidFill>
                <a:effectLst/>
                <a:latin typeface="+mj-lt"/>
                <a:ea typeface="+mj-ea"/>
                <a:cs typeface="+mj-cs"/>
              </a:rPr>
            </a:br>
            <a:r>
              <a:rPr lang="en-US" sz="800" kern="1200">
                <a:solidFill>
                  <a:schemeClr val="bg1"/>
                </a:solidFill>
                <a:effectLst/>
                <a:latin typeface="+mj-lt"/>
                <a:ea typeface="+mj-ea"/>
                <a:cs typeface="+mj-cs"/>
              </a:rPr>
              <a:t>Učíme stejně? Výměny zkušeností na Višegrádských průmyslových školách</a:t>
            </a:r>
            <a:br>
              <a:rPr lang="en-US" sz="800" kern="1200">
                <a:solidFill>
                  <a:schemeClr val="bg1"/>
                </a:solidFill>
                <a:effectLst/>
                <a:latin typeface="+mj-lt"/>
                <a:ea typeface="+mj-ea"/>
                <a:cs typeface="+mj-cs"/>
              </a:rPr>
            </a:br>
            <a:br>
              <a:rPr lang="en-US" sz="800" kern="1200">
                <a:solidFill>
                  <a:schemeClr val="bg1"/>
                </a:solidFill>
                <a:effectLst/>
                <a:latin typeface="+mj-lt"/>
                <a:ea typeface="+mj-ea"/>
                <a:cs typeface="+mj-cs"/>
              </a:rPr>
            </a:br>
            <a:r>
              <a:rPr lang="en-US" sz="800" kern="1200">
                <a:solidFill>
                  <a:schemeClr val="bg1"/>
                </a:solidFill>
                <a:effectLst/>
                <a:latin typeface="+mj-lt"/>
                <a:ea typeface="+mj-ea"/>
                <a:cs typeface="+mj-cs"/>
              </a:rPr>
              <a:t>Ugyanúgy tanítunk? A visegrádi műszaki iskolák tapasztalatcseréi</a:t>
            </a:r>
            <a:br>
              <a:rPr lang="en-US" sz="800" kern="1200">
                <a:solidFill>
                  <a:schemeClr val="bg1"/>
                </a:solidFill>
                <a:effectLst/>
                <a:latin typeface="+mj-lt"/>
                <a:ea typeface="+mj-ea"/>
                <a:cs typeface="+mj-cs"/>
              </a:rPr>
            </a:br>
            <a:br>
              <a:rPr lang="en-US" sz="800" kern="1200">
                <a:solidFill>
                  <a:schemeClr val="bg1"/>
                </a:solidFill>
                <a:effectLst/>
                <a:latin typeface="+mj-lt"/>
                <a:ea typeface="+mj-ea"/>
                <a:cs typeface="+mj-cs"/>
              </a:rPr>
            </a:br>
            <a:r>
              <a:rPr lang="en-US" sz="800" kern="1200">
                <a:solidFill>
                  <a:schemeClr val="bg1"/>
                </a:solidFill>
                <a:effectLst/>
                <a:latin typeface="+mj-lt"/>
                <a:ea typeface="+mj-ea"/>
                <a:cs typeface="+mj-cs"/>
              </a:rPr>
              <a:t>Czy uczymy w ten sam sposób? Wymiany w Wyszehradzkich Szkołach Przemysłowych</a:t>
            </a:r>
            <a:br>
              <a:rPr lang="en-US" sz="800" kern="1200">
                <a:solidFill>
                  <a:schemeClr val="bg1"/>
                </a:solidFill>
                <a:effectLst/>
                <a:latin typeface="+mj-lt"/>
                <a:ea typeface="+mj-ea"/>
                <a:cs typeface="+mj-cs"/>
              </a:rPr>
            </a:br>
            <a:br>
              <a:rPr lang="en-US" sz="800" kern="1200">
                <a:solidFill>
                  <a:schemeClr val="bg1"/>
                </a:solidFill>
                <a:effectLst/>
                <a:latin typeface="+mj-lt"/>
                <a:ea typeface="+mj-ea"/>
                <a:cs typeface="+mj-cs"/>
              </a:rPr>
            </a:br>
            <a:r>
              <a:rPr lang="en-US" sz="800" kern="1200">
                <a:solidFill>
                  <a:schemeClr val="bg1"/>
                </a:solidFill>
                <a:effectLst/>
                <a:latin typeface="+mj-lt"/>
                <a:ea typeface="+mj-ea"/>
                <a:cs typeface="+mj-cs"/>
              </a:rPr>
              <a:t>Učíme rovnako? Výmena skúseností vo Vyšehradských priemyselných školách</a:t>
            </a:r>
            <a:br>
              <a:rPr lang="en-US" sz="800" kern="1200">
                <a:solidFill>
                  <a:schemeClr val="bg1"/>
                </a:solidFill>
                <a:effectLst/>
                <a:latin typeface="+mj-lt"/>
                <a:ea typeface="+mj-ea"/>
                <a:cs typeface="+mj-cs"/>
              </a:rPr>
            </a:br>
            <a:br>
              <a:rPr lang="en-US" sz="800" kern="1200">
                <a:solidFill>
                  <a:schemeClr val="bg1"/>
                </a:solidFill>
                <a:effectLst/>
                <a:latin typeface="+mj-lt"/>
                <a:ea typeface="+mj-ea"/>
                <a:cs typeface="+mj-cs"/>
              </a:rPr>
            </a:br>
            <a:endParaRPr lang="en-US" sz="800" kern="1200">
              <a:solidFill>
                <a:schemeClr val="bg1"/>
              </a:solidFill>
              <a:latin typeface="+mj-lt"/>
              <a:ea typeface="+mj-ea"/>
              <a:cs typeface="+mj-cs"/>
            </a:endParaRPr>
          </a:p>
        </p:txBody>
      </p:sp>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0157" y="239533"/>
            <a:ext cx="3514835" cy="160803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1388304"/>
            <a:ext cx="11210925" cy="503813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2800" b="1" dirty="0">
                <a:solidFill>
                  <a:srgbClr val="000000"/>
                </a:solidFill>
                <a:effectLst/>
                <a:latin typeface="Times New Roman" panose="02020603050405020304" pitchFamily="18" charset="0"/>
                <a:ea typeface="Times New Roman" panose="02020603050405020304" pitchFamily="18" charset="0"/>
              </a:rPr>
              <a:t>International </a:t>
            </a:r>
            <a:r>
              <a:rPr lang="cs-CZ" sz="2800" b="1" dirty="0" err="1">
                <a:solidFill>
                  <a:srgbClr val="000000"/>
                </a:solidFill>
                <a:effectLst/>
                <a:latin typeface="Times New Roman" panose="02020603050405020304" pitchFamily="18" charset="0"/>
                <a:ea typeface="Times New Roman" panose="02020603050405020304" pitchFamily="18" charset="0"/>
              </a:rPr>
              <a:t>Visegrad</a:t>
            </a:r>
            <a:r>
              <a:rPr lang="cs-CZ" sz="2800" b="1" dirty="0">
                <a:solidFill>
                  <a:srgbClr val="000000"/>
                </a:solidFill>
                <a:effectLst/>
                <a:latin typeface="Times New Roman" panose="02020603050405020304" pitchFamily="18" charset="0"/>
                <a:ea typeface="Times New Roman" panose="02020603050405020304" pitchFamily="18" charset="0"/>
              </a:rPr>
              <a:t> </a:t>
            </a:r>
            <a:r>
              <a:rPr lang="cs-CZ" sz="2800" b="1" dirty="0" err="1">
                <a:solidFill>
                  <a:srgbClr val="000000"/>
                </a:solidFill>
                <a:effectLst/>
                <a:latin typeface="Times New Roman" panose="02020603050405020304" pitchFamily="18" charset="0"/>
                <a:ea typeface="Times New Roman" panose="02020603050405020304" pitchFamily="18" charset="0"/>
              </a:rPr>
              <a:t>Fund</a:t>
            </a:r>
            <a:endParaRPr lang="cs-CZ" sz="2800" dirty="0">
              <a:effectLst/>
              <a:latin typeface="Times New Roman" panose="02020603050405020304" pitchFamily="18" charset="0"/>
              <a:ea typeface="Calibri" panose="020F0502020204030204" pitchFamily="34" charset="0"/>
            </a:endParaRPr>
          </a:p>
          <a:p>
            <a:endParaRPr lang="cs-CZ" sz="1800" b="1" dirty="0">
              <a:latin typeface="+mn-lt"/>
            </a:endParaRPr>
          </a:p>
          <a:p>
            <a:r>
              <a:rPr lang="en-US" sz="1800" b="1" dirty="0">
                <a:latin typeface="+mn-lt"/>
              </a:rPr>
              <a:t>Do we teach the same way? Exchanges of experience in </a:t>
            </a:r>
            <a:r>
              <a:rPr lang="en-US" sz="1800" b="1" dirty="0" err="1">
                <a:latin typeface="+mn-lt"/>
              </a:rPr>
              <a:t>Visegrad</a:t>
            </a:r>
            <a:r>
              <a:rPr lang="en-US" sz="1800" b="1" dirty="0">
                <a:latin typeface="+mn-lt"/>
              </a:rPr>
              <a:t> Industrial Schools</a:t>
            </a:r>
            <a:br>
              <a:rPr lang="en-US" sz="1800" b="1" dirty="0">
                <a:latin typeface="+mn-lt"/>
              </a:rPr>
            </a:br>
            <a:br>
              <a:rPr lang="en-US" sz="1800" dirty="0">
                <a:latin typeface="+mn-lt"/>
              </a:rPr>
            </a:br>
            <a:r>
              <a:rPr lang="en-US" sz="1800" dirty="0" err="1">
                <a:latin typeface="+mn-lt"/>
              </a:rPr>
              <a:t>Učíme</a:t>
            </a:r>
            <a:r>
              <a:rPr lang="en-US" sz="1800" dirty="0">
                <a:latin typeface="+mn-lt"/>
              </a:rPr>
              <a:t> </a:t>
            </a:r>
            <a:r>
              <a:rPr lang="en-US" sz="1800" dirty="0" err="1">
                <a:latin typeface="+mn-lt"/>
              </a:rPr>
              <a:t>stejně</a:t>
            </a:r>
            <a:r>
              <a:rPr lang="en-US" sz="1800" dirty="0">
                <a:latin typeface="+mn-lt"/>
              </a:rPr>
              <a:t>? </a:t>
            </a:r>
            <a:r>
              <a:rPr lang="en-US" sz="1800" dirty="0" err="1">
                <a:latin typeface="+mn-lt"/>
              </a:rPr>
              <a:t>Výměny</a:t>
            </a:r>
            <a:r>
              <a:rPr lang="en-US" sz="1800" dirty="0">
                <a:latin typeface="+mn-lt"/>
              </a:rPr>
              <a:t> </a:t>
            </a:r>
            <a:r>
              <a:rPr lang="en-US" sz="1800" dirty="0" err="1">
                <a:latin typeface="+mn-lt"/>
              </a:rPr>
              <a:t>zkušeností</a:t>
            </a:r>
            <a:r>
              <a:rPr lang="en-US" sz="1800" dirty="0">
                <a:latin typeface="+mn-lt"/>
              </a:rPr>
              <a:t> </a:t>
            </a:r>
            <a:r>
              <a:rPr lang="en-US" sz="1800" dirty="0" err="1">
                <a:latin typeface="+mn-lt"/>
              </a:rPr>
              <a:t>na</a:t>
            </a:r>
            <a:r>
              <a:rPr lang="en-US" sz="1800" dirty="0">
                <a:latin typeface="+mn-lt"/>
              </a:rPr>
              <a:t> </a:t>
            </a:r>
            <a:r>
              <a:rPr lang="en-US" sz="1800" dirty="0" err="1">
                <a:latin typeface="+mn-lt"/>
              </a:rPr>
              <a:t>Višegrádských</a:t>
            </a:r>
            <a:r>
              <a:rPr lang="en-US" sz="1800" dirty="0">
                <a:latin typeface="+mn-lt"/>
              </a:rPr>
              <a:t> </a:t>
            </a:r>
            <a:r>
              <a:rPr lang="en-US" sz="1800" dirty="0" err="1">
                <a:latin typeface="+mn-lt"/>
              </a:rPr>
              <a:t>průmyslových</a:t>
            </a:r>
            <a:r>
              <a:rPr lang="en-US" sz="1800" dirty="0">
                <a:latin typeface="+mn-lt"/>
              </a:rPr>
              <a:t> </a:t>
            </a:r>
            <a:r>
              <a:rPr lang="en-US" sz="1800" dirty="0" err="1">
                <a:latin typeface="+mn-lt"/>
              </a:rPr>
              <a:t>školách</a:t>
            </a:r>
            <a:br>
              <a:rPr lang="en-US" sz="1800" dirty="0">
                <a:latin typeface="+mn-lt"/>
              </a:rPr>
            </a:br>
            <a:br>
              <a:rPr lang="en-US" sz="1800" dirty="0">
                <a:latin typeface="+mn-lt"/>
              </a:rPr>
            </a:br>
            <a:r>
              <a:rPr lang="en-US" sz="1800" dirty="0" err="1">
                <a:latin typeface="+mn-lt"/>
              </a:rPr>
              <a:t>Ugyanúgy</a:t>
            </a:r>
            <a:r>
              <a:rPr lang="en-US" sz="1800" dirty="0">
                <a:latin typeface="+mn-lt"/>
              </a:rPr>
              <a:t> </a:t>
            </a:r>
            <a:r>
              <a:rPr lang="en-US" sz="1800" dirty="0" err="1">
                <a:latin typeface="+mn-lt"/>
              </a:rPr>
              <a:t>tanítunk</a:t>
            </a:r>
            <a:r>
              <a:rPr lang="en-US" sz="1800" dirty="0">
                <a:latin typeface="+mn-lt"/>
              </a:rPr>
              <a:t>? A </a:t>
            </a:r>
            <a:r>
              <a:rPr lang="en-US" sz="1800" dirty="0" err="1">
                <a:latin typeface="+mn-lt"/>
              </a:rPr>
              <a:t>visegrádi</a:t>
            </a:r>
            <a:r>
              <a:rPr lang="en-US" sz="1800" dirty="0">
                <a:latin typeface="+mn-lt"/>
              </a:rPr>
              <a:t> </a:t>
            </a:r>
            <a:r>
              <a:rPr lang="en-US" sz="1800" dirty="0" err="1">
                <a:latin typeface="+mn-lt"/>
              </a:rPr>
              <a:t>műszaki</a:t>
            </a:r>
            <a:r>
              <a:rPr lang="en-US" sz="1800" dirty="0">
                <a:latin typeface="+mn-lt"/>
              </a:rPr>
              <a:t> </a:t>
            </a:r>
            <a:r>
              <a:rPr lang="en-US" sz="1800" dirty="0" err="1">
                <a:latin typeface="+mn-lt"/>
              </a:rPr>
              <a:t>iskolák</a:t>
            </a:r>
            <a:r>
              <a:rPr lang="en-US" sz="1800" dirty="0">
                <a:latin typeface="+mn-lt"/>
              </a:rPr>
              <a:t> </a:t>
            </a:r>
            <a:r>
              <a:rPr lang="en-US" sz="1800" dirty="0" err="1">
                <a:latin typeface="+mn-lt"/>
              </a:rPr>
              <a:t>tapasztalatcseréi</a:t>
            </a:r>
            <a:br>
              <a:rPr lang="en-US" sz="1800" dirty="0">
                <a:latin typeface="+mn-lt"/>
              </a:rPr>
            </a:br>
            <a:br>
              <a:rPr lang="en-US" sz="1800" dirty="0">
                <a:latin typeface="+mn-lt"/>
              </a:rPr>
            </a:br>
            <a:r>
              <a:rPr lang="en-US" sz="1800" dirty="0" err="1">
                <a:latin typeface="+mn-lt"/>
              </a:rPr>
              <a:t>Czy</a:t>
            </a:r>
            <a:r>
              <a:rPr lang="en-US" sz="1800" dirty="0">
                <a:latin typeface="+mn-lt"/>
              </a:rPr>
              <a:t> </a:t>
            </a:r>
            <a:r>
              <a:rPr lang="en-US" sz="1800" dirty="0" err="1">
                <a:latin typeface="+mn-lt"/>
              </a:rPr>
              <a:t>uczymy</a:t>
            </a:r>
            <a:r>
              <a:rPr lang="en-US" sz="1800" dirty="0">
                <a:latin typeface="+mn-lt"/>
              </a:rPr>
              <a:t> w ten </a:t>
            </a:r>
            <a:r>
              <a:rPr lang="en-US" sz="1800" dirty="0" err="1">
                <a:latin typeface="+mn-lt"/>
              </a:rPr>
              <a:t>sam</a:t>
            </a:r>
            <a:r>
              <a:rPr lang="en-US" sz="1800" dirty="0">
                <a:latin typeface="+mn-lt"/>
              </a:rPr>
              <a:t> </a:t>
            </a:r>
            <a:r>
              <a:rPr lang="en-US" sz="1800" dirty="0" err="1">
                <a:latin typeface="+mn-lt"/>
              </a:rPr>
              <a:t>sposób</a:t>
            </a:r>
            <a:r>
              <a:rPr lang="en-US" sz="1800" dirty="0">
                <a:latin typeface="+mn-lt"/>
              </a:rPr>
              <a:t>? </a:t>
            </a:r>
            <a:r>
              <a:rPr lang="en-US" sz="1800" dirty="0" err="1">
                <a:latin typeface="+mn-lt"/>
              </a:rPr>
              <a:t>Wymiany</a:t>
            </a:r>
            <a:r>
              <a:rPr lang="en-US" sz="1800" dirty="0">
                <a:latin typeface="+mn-lt"/>
              </a:rPr>
              <a:t> w </a:t>
            </a:r>
            <a:r>
              <a:rPr lang="en-US" sz="1800" dirty="0" err="1">
                <a:latin typeface="+mn-lt"/>
              </a:rPr>
              <a:t>Wyszehradzkich</a:t>
            </a:r>
            <a:r>
              <a:rPr lang="en-US" sz="1800" dirty="0">
                <a:latin typeface="+mn-lt"/>
              </a:rPr>
              <a:t> </a:t>
            </a:r>
            <a:r>
              <a:rPr lang="en-US" sz="1800" dirty="0" err="1">
                <a:latin typeface="+mn-lt"/>
              </a:rPr>
              <a:t>Szkołach</a:t>
            </a:r>
            <a:r>
              <a:rPr lang="en-US" sz="1800" dirty="0">
                <a:latin typeface="+mn-lt"/>
              </a:rPr>
              <a:t> </a:t>
            </a:r>
            <a:r>
              <a:rPr lang="en-US" sz="1800" dirty="0" err="1">
                <a:latin typeface="+mn-lt"/>
              </a:rPr>
              <a:t>Przemysłowych</a:t>
            </a:r>
            <a:br>
              <a:rPr lang="en-US" sz="1800" dirty="0">
                <a:latin typeface="+mn-lt"/>
              </a:rPr>
            </a:br>
            <a:br>
              <a:rPr lang="en-US" sz="1800" dirty="0">
                <a:latin typeface="+mn-lt"/>
              </a:rPr>
            </a:br>
            <a:r>
              <a:rPr lang="en-US" sz="1800" dirty="0" err="1">
                <a:latin typeface="+mn-lt"/>
              </a:rPr>
              <a:t>Učíme</a:t>
            </a:r>
            <a:r>
              <a:rPr lang="en-US" sz="1800" dirty="0">
                <a:latin typeface="+mn-lt"/>
              </a:rPr>
              <a:t> </a:t>
            </a:r>
            <a:r>
              <a:rPr lang="en-US" sz="1800" dirty="0" err="1">
                <a:latin typeface="+mn-lt"/>
              </a:rPr>
              <a:t>rovnako</a:t>
            </a:r>
            <a:r>
              <a:rPr lang="en-US" sz="1800" dirty="0">
                <a:latin typeface="+mn-lt"/>
              </a:rPr>
              <a:t>? </a:t>
            </a:r>
            <a:r>
              <a:rPr lang="en-US" sz="1800" dirty="0" err="1">
                <a:latin typeface="+mn-lt"/>
              </a:rPr>
              <a:t>Výmena</a:t>
            </a:r>
            <a:r>
              <a:rPr lang="en-US" sz="1800" dirty="0">
                <a:latin typeface="+mn-lt"/>
              </a:rPr>
              <a:t> </a:t>
            </a:r>
            <a:r>
              <a:rPr lang="en-US" sz="1800" dirty="0" err="1">
                <a:latin typeface="+mn-lt"/>
              </a:rPr>
              <a:t>skúseností</a:t>
            </a:r>
            <a:r>
              <a:rPr lang="en-US" sz="1800" dirty="0">
                <a:latin typeface="+mn-lt"/>
              </a:rPr>
              <a:t> </a:t>
            </a:r>
            <a:r>
              <a:rPr lang="en-US" sz="1800" dirty="0" err="1">
                <a:latin typeface="+mn-lt"/>
              </a:rPr>
              <a:t>vo</a:t>
            </a:r>
            <a:r>
              <a:rPr lang="en-US" sz="1800" dirty="0">
                <a:latin typeface="+mn-lt"/>
              </a:rPr>
              <a:t> </a:t>
            </a:r>
            <a:r>
              <a:rPr lang="en-US" sz="1800" dirty="0" err="1">
                <a:latin typeface="+mn-lt"/>
              </a:rPr>
              <a:t>Vyšehradských</a:t>
            </a:r>
            <a:r>
              <a:rPr lang="en-US" sz="1800" dirty="0">
                <a:latin typeface="+mn-lt"/>
              </a:rPr>
              <a:t> </a:t>
            </a:r>
            <a:r>
              <a:rPr lang="en-US" sz="1800" dirty="0" err="1">
                <a:latin typeface="+mn-lt"/>
              </a:rPr>
              <a:t>priemyselných</a:t>
            </a:r>
            <a:r>
              <a:rPr lang="en-US" sz="1800" dirty="0">
                <a:latin typeface="+mn-lt"/>
              </a:rPr>
              <a:t> </a:t>
            </a:r>
            <a:r>
              <a:rPr lang="en-US" sz="1800" dirty="0" err="1">
                <a:latin typeface="+mn-lt"/>
              </a:rPr>
              <a:t>školách</a:t>
            </a:r>
            <a:br>
              <a:rPr lang="en-US" sz="1800" dirty="0">
                <a:latin typeface="+mn-lt"/>
              </a:rPr>
            </a:br>
            <a:br>
              <a:rPr lang="en-US" sz="1800" dirty="0">
                <a:latin typeface="+mn-lt"/>
              </a:rPr>
            </a:br>
            <a:r>
              <a:rPr lang="cs-CZ" sz="1800" b="1" dirty="0" err="1">
                <a:effectLst/>
                <a:latin typeface="+mn-lt"/>
                <a:ea typeface="Calibri" panose="020F0502020204030204" pitchFamily="34" charset="0"/>
              </a:rPr>
              <a:t>Visegrad</a:t>
            </a:r>
            <a:r>
              <a:rPr lang="cs-CZ" sz="1800" b="1" dirty="0">
                <a:effectLst/>
                <a:latin typeface="+mn-lt"/>
                <a:ea typeface="Calibri" panose="020F0502020204030204" pitchFamily="34" charset="0"/>
              </a:rPr>
              <a:t> Grant No. 22220185</a:t>
            </a:r>
          </a:p>
          <a:p>
            <a:r>
              <a:rPr lang="cs-CZ" sz="1400" dirty="0">
                <a:latin typeface="+mn-lt"/>
              </a:rPr>
              <a:t>Číslo projektu/ </a:t>
            </a:r>
            <a:r>
              <a:rPr lang="cs-CZ" sz="1400" dirty="0">
                <a:effectLst/>
                <a:latin typeface="+mn-lt"/>
                <a:ea typeface="Calibri" panose="020F0502020204030204" pitchFamily="34" charset="0"/>
              </a:rPr>
              <a:t>A projekt </a:t>
            </a:r>
            <a:r>
              <a:rPr lang="cs-CZ" sz="1400" dirty="0" err="1">
                <a:effectLst/>
                <a:latin typeface="+mn-lt"/>
                <a:ea typeface="Calibri" panose="020F0502020204030204" pitchFamily="34" charset="0"/>
              </a:rPr>
              <a:t>száma</a:t>
            </a:r>
            <a:r>
              <a:rPr lang="cs-CZ" sz="1400" dirty="0">
                <a:effectLst/>
                <a:latin typeface="+mn-lt"/>
                <a:ea typeface="Calibri" panose="020F0502020204030204" pitchFamily="34" charset="0"/>
              </a:rPr>
              <a:t>/ Numer projektu/ Číslo projektu:  22220185</a:t>
            </a:r>
          </a:p>
          <a:p>
            <a:endParaRPr lang="en-US" sz="1400" dirty="0">
              <a:latin typeface="+mn-lt"/>
            </a:endParaRPr>
          </a:p>
        </p:txBody>
      </p:sp>
    </p:spTree>
    <p:extLst>
      <p:ext uri="{BB962C8B-B14F-4D97-AF65-F5344CB8AC3E}">
        <p14:creationId xmlns:p14="http://schemas.microsoft.com/office/powerpoint/2010/main" val="1302360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89A403-5330-CFDC-9D9F-7C86312DBA15}"/>
              </a:ext>
            </a:extLst>
          </p:cNvPr>
          <p:cNvSpPr>
            <a:spLocks noGrp="1"/>
          </p:cNvSpPr>
          <p:nvPr>
            <p:ph type="ctrTitle"/>
          </p:nvPr>
        </p:nvSpPr>
        <p:spPr>
          <a:xfrm>
            <a:off x="556532" y="643467"/>
            <a:ext cx="11210925" cy="744836"/>
          </a:xfrm>
        </p:spPr>
        <p:txBody>
          <a:bodyPr vert="horz" lIns="91440" tIns="45720" rIns="91440" bIns="45720" rtlCol="0" anchor="ctr">
            <a:normAutofit fontScale="90000"/>
          </a:bodyPr>
          <a:lstStyle/>
          <a:p>
            <a:r>
              <a:rPr lang="en-US" sz="800" b="1" kern="1200">
                <a:solidFill>
                  <a:schemeClr val="bg1"/>
                </a:solidFill>
                <a:effectLst/>
                <a:latin typeface="+mj-lt"/>
                <a:ea typeface="+mj-ea"/>
                <a:cs typeface="+mj-cs"/>
              </a:rPr>
              <a:t>Do we teach the same way? Exchanges of experience in Visegrad Industrial Schools</a:t>
            </a:r>
            <a:br>
              <a:rPr lang="en-US" sz="800" b="1" kern="1200">
                <a:solidFill>
                  <a:schemeClr val="bg1"/>
                </a:solidFill>
                <a:effectLst/>
                <a:latin typeface="+mj-lt"/>
                <a:ea typeface="+mj-ea"/>
                <a:cs typeface="+mj-cs"/>
              </a:rPr>
            </a:br>
            <a:br>
              <a:rPr lang="en-US" sz="800" kern="1200">
                <a:solidFill>
                  <a:schemeClr val="bg1"/>
                </a:solidFill>
                <a:effectLst/>
                <a:latin typeface="+mj-lt"/>
                <a:ea typeface="+mj-ea"/>
                <a:cs typeface="+mj-cs"/>
              </a:rPr>
            </a:br>
            <a:r>
              <a:rPr lang="en-US" sz="800" kern="1200">
                <a:solidFill>
                  <a:schemeClr val="bg1"/>
                </a:solidFill>
                <a:effectLst/>
                <a:latin typeface="+mj-lt"/>
                <a:ea typeface="+mj-ea"/>
                <a:cs typeface="+mj-cs"/>
              </a:rPr>
              <a:t>Učíme stejně? Výměny zkušeností na Višegrádských průmyslových školách</a:t>
            </a:r>
            <a:br>
              <a:rPr lang="en-US" sz="800" kern="1200">
                <a:solidFill>
                  <a:schemeClr val="bg1"/>
                </a:solidFill>
                <a:effectLst/>
                <a:latin typeface="+mj-lt"/>
                <a:ea typeface="+mj-ea"/>
                <a:cs typeface="+mj-cs"/>
              </a:rPr>
            </a:br>
            <a:br>
              <a:rPr lang="en-US" sz="800" kern="1200">
                <a:solidFill>
                  <a:schemeClr val="bg1"/>
                </a:solidFill>
                <a:effectLst/>
                <a:latin typeface="+mj-lt"/>
                <a:ea typeface="+mj-ea"/>
                <a:cs typeface="+mj-cs"/>
              </a:rPr>
            </a:br>
            <a:r>
              <a:rPr lang="en-US" sz="800" kern="1200">
                <a:solidFill>
                  <a:schemeClr val="bg1"/>
                </a:solidFill>
                <a:effectLst/>
                <a:latin typeface="+mj-lt"/>
                <a:ea typeface="+mj-ea"/>
                <a:cs typeface="+mj-cs"/>
              </a:rPr>
              <a:t>Ugyanúgy tanítunk? A visegrádi műszaki iskolák tapasztalatcseréi</a:t>
            </a:r>
            <a:br>
              <a:rPr lang="en-US" sz="800" kern="1200">
                <a:solidFill>
                  <a:schemeClr val="bg1"/>
                </a:solidFill>
                <a:effectLst/>
                <a:latin typeface="+mj-lt"/>
                <a:ea typeface="+mj-ea"/>
                <a:cs typeface="+mj-cs"/>
              </a:rPr>
            </a:br>
            <a:br>
              <a:rPr lang="en-US" sz="800" kern="1200">
                <a:solidFill>
                  <a:schemeClr val="bg1"/>
                </a:solidFill>
                <a:effectLst/>
                <a:latin typeface="+mj-lt"/>
                <a:ea typeface="+mj-ea"/>
                <a:cs typeface="+mj-cs"/>
              </a:rPr>
            </a:br>
            <a:r>
              <a:rPr lang="en-US" sz="800" kern="1200">
                <a:solidFill>
                  <a:schemeClr val="bg1"/>
                </a:solidFill>
                <a:effectLst/>
                <a:latin typeface="+mj-lt"/>
                <a:ea typeface="+mj-ea"/>
                <a:cs typeface="+mj-cs"/>
              </a:rPr>
              <a:t>Czy uczymy w ten sam sposób? Wymiany w Wyszehradzkich Szkołach Przemysłowych</a:t>
            </a:r>
            <a:br>
              <a:rPr lang="en-US" sz="800" kern="1200">
                <a:solidFill>
                  <a:schemeClr val="bg1"/>
                </a:solidFill>
                <a:effectLst/>
                <a:latin typeface="+mj-lt"/>
                <a:ea typeface="+mj-ea"/>
                <a:cs typeface="+mj-cs"/>
              </a:rPr>
            </a:br>
            <a:br>
              <a:rPr lang="en-US" sz="800" kern="1200">
                <a:solidFill>
                  <a:schemeClr val="bg1"/>
                </a:solidFill>
                <a:effectLst/>
                <a:latin typeface="+mj-lt"/>
                <a:ea typeface="+mj-ea"/>
                <a:cs typeface="+mj-cs"/>
              </a:rPr>
            </a:br>
            <a:r>
              <a:rPr lang="en-US" sz="800" kern="1200">
                <a:solidFill>
                  <a:schemeClr val="bg1"/>
                </a:solidFill>
                <a:effectLst/>
                <a:latin typeface="+mj-lt"/>
                <a:ea typeface="+mj-ea"/>
                <a:cs typeface="+mj-cs"/>
              </a:rPr>
              <a:t>Učíme rovnako? Výmena skúseností vo Vyšehradských priemyselných školách</a:t>
            </a:r>
            <a:br>
              <a:rPr lang="en-US" sz="800" kern="1200">
                <a:solidFill>
                  <a:schemeClr val="bg1"/>
                </a:solidFill>
                <a:effectLst/>
                <a:latin typeface="+mj-lt"/>
                <a:ea typeface="+mj-ea"/>
                <a:cs typeface="+mj-cs"/>
              </a:rPr>
            </a:br>
            <a:br>
              <a:rPr lang="en-US" sz="800" kern="1200">
                <a:solidFill>
                  <a:schemeClr val="bg1"/>
                </a:solidFill>
                <a:effectLst/>
                <a:latin typeface="+mj-lt"/>
                <a:ea typeface="+mj-ea"/>
                <a:cs typeface="+mj-cs"/>
              </a:rPr>
            </a:br>
            <a:endParaRPr lang="en-US" sz="800" kern="1200">
              <a:solidFill>
                <a:schemeClr val="bg1"/>
              </a:solidFill>
              <a:latin typeface="+mj-lt"/>
              <a:ea typeface="+mj-ea"/>
              <a:cs typeface="+mj-cs"/>
            </a:endParaRPr>
          </a:p>
        </p:txBody>
      </p:sp>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5695D8A-9E3D-169C-8902-A573311D3ACF}"/>
              </a:ext>
            </a:extLst>
          </p:cNvPr>
          <p:cNvSpPr txBox="1"/>
          <p:nvPr/>
        </p:nvSpPr>
        <p:spPr>
          <a:xfrm>
            <a:off x="1059678" y="2025353"/>
            <a:ext cx="10297682" cy="4062651"/>
          </a:xfrm>
          <a:prstGeom prst="rect">
            <a:avLst/>
          </a:prstGeom>
          <a:noFill/>
        </p:spPr>
        <p:txBody>
          <a:bodyPr wrap="square" rtlCol="0">
            <a:spAutoFit/>
          </a:bodyPr>
          <a:lstStyle/>
          <a:p>
            <a:pPr algn="ctr"/>
            <a:r>
              <a:rPr lang="cs-CZ" sz="2400" b="1" dirty="0"/>
              <a:t>Project </a:t>
            </a:r>
            <a:r>
              <a:rPr lang="cs-CZ" sz="2400" b="1" dirty="0" err="1"/>
              <a:t>details</a:t>
            </a:r>
            <a:endParaRPr lang="cs-CZ" sz="2400" b="1" dirty="0"/>
          </a:p>
          <a:p>
            <a:pPr algn="ctr"/>
            <a:r>
              <a:rPr lang="cs-CZ" dirty="0"/>
              <a:t>Údaje o projektu/ A projekt </a:t>
            </a:r>
            <a:r>
              <a:rPr lang="cs-CZ" dirty="0" err="1"/>
              <a:t>részletei</a:t>
            </a:r>
            <a:r>
              <a:rPr lang="cs-CZ" dirty="0"/>
              <a:t>/ </a:t>
            </a:r>
            <a:r>
              <a:rPr lang="cs-CZ" dirty="0" err="1"/>
              <a:t>Szczegóły</a:t>
            </a:r>
            <a:r>
              <a:rPr lang="cs-CZ" dirty="0"/>
              <a:t> projektu/ Podrobnosti o projekte </a:t>
            </a:r>
            <a:r>
              <a:rPr lang="cs-CZ" b="1" dirty="0"/>
              <a:t> </a:t>
            </a:r>
          </a:p>
          <a:p>
            <a:endParaRPr lang="cs-CZ" b="1" dirty="0"/>
          </a:p>
          <a:p>
            <a:endParaRPr lang="cs-CZ" b="1" dirty="0"/>
          </a:p>
          <a:p>
            <a:r>
              <a:rPr lang="cs-CZ" sz="1600" dirty="0"/>
              <a:t>Project start </a:t>
            </a:r>
            <a:r>
              <a:rPr lang="cs-CZ" sz="1600" dirty="0" err="1"/>
              <a:t>date</a:t>
            </a:r>
            <a:r>
              <a:rPr lang="cs-CZ" sz="1600" dirty="0"/>
              <a:t>:</a:t>
            </a:r>
          </a:p>
          <a:p>
            <a:r>
              <a:rPr lang="cs-CZ" sz="1600" dirty="0"/>
              <a:t>Datum zahájení realizace projektu/A projekt </a:t>
            </a:r>
            <a:r>
              <a:rPr lang="cs-CZ" sz="1600" dirty="0" err="1"/>
              <a:t>kezdete</a:t>
            </a:r>
            <a:r>
              <a:rPr lang="cs-CZ" sz="1600" dirty="0"/>
              <a:t>/Data </a:t>
            </a:r>
            <a:r>
              <a:rPr lang="cs-CZ" sz="1600" dirty="0" err="1"/>
              <a:t>rozpoczęcia</a:t>
            </a:r>
            <a:r>
              <a:rPr lang="cs-CZ" sz="1600" dirty="0"/>
              <a:t> projektu/</a:t>
            </a:r>
            <a:r>
              <a:rPr lang="cs-CZ" sz="1600" dirty="0" err="1"/>
              <a:t>Dátum</a:t>
            </a:r>
            <a:r>
              <a:rPr lang="cs-CZ" sz="1600" dirty="0"/>
              <a:t> </a:t>
            </a:r>
            <a:r>
              <a:rPr lang="cs-CZ" sz="1600" dirty="0" err="1"/>
              <a:t>začiatku</a:t>
            </a:r>
            <a:r>
              <a:rPr lang="cs-CZ" sz="1600" dirty="0"/>
              <a:t> projektu  </a:t>
            </a:r>
          </a:p>
          <a:p>
            <a:pPr algn="ctr"/>
            <a:r>
              <a:rPr lang="cs-CZ" sz="1600" b="1" dirty="0">
                <a:solidFill>
                  <a:srgbClr val="000000"/>
                </a:solidFill>
                <a:effectLst/>
                <a:latin typeface="Times New Roman" panose="02020603050405020304" pitchFamily="18" charset="0"/>
                <a:ea typeface="Times New Roman" panose="02020603050405020304" pitchFamily="18" charset="0"/>
              </a:rPr>
              <a:t>02/01/2023</a:t>
            </a:r>
            <a:r>
              <a:rPr lang="cs-CZ" sz="1600" dirty="0">
                <a:solidFill>
                  <a:srgbClr val="000000"/>
                </a:solidFill>
                <a:effectLst/>
                <a:latin typeface="Times New Roman" panose="02020603050405020304" pitchFamily="18" charset="0"/>
                <a:ea typeface="Times New Roman" panose="02020603050405020304" pitchFamily="18" charset="0"/>
              </a:rPr>
              <a:t> </a:t>
            </a:r>
          </a:p>
          <a:p>
            <a:endParaRPr lang="cs-CZ" sz="1600" dirty="0">
              <a:solidFill>
                <a:srgbClr val="000000"/>
              </a:solidFill>
              <a:effectLst/>
              <a:latin typeface="Times New Roman" panose="02020603050405020304" pitchFamily="18" charset="0"/>
              <a:ea typeface="Times New Roman" panose="02020603050405020304" pitchFamily="18" charset="0"/>
            </a:endParaRPr>
          </a:p>
          <a:p>
            <a:r>
              <a:rPr lang="cs-CZ" sz="1600" dirty="0">
                <a:solidFill>
                  <a:srgbClr val="000000"/>
                </a:solidFill>
                <a:effectLst/>
                <a:latin typeface="Times New Roman" panose="02020603050405020304" pitchFamily="18" charset="0"/>
                <a:ea typeface="Times New Roman" panose="02020603050405020304" pitchFamily="18" charset="0"/>
              </a:rPr>
              <a:t>Project </a:t>
            </a:r>
            <a:r>
              <a:rPr lang="cs-CZ" sz="1600" dirty="0" err="1">
                <a:solidFill>
                  <a:srgbClr val="000000"/>
                </a:solidFill>
                <a:effectLst/>
                <a:latin typeface="Times New Roman" panose="02020603050405020304" pitchFamily="18" charset="0"/>
                <a:ea typeface="Times New Roman" panose="02020603050405020304" pitchFamily="18" charset="0"/>
              </a:rPr>
              <a:t>completion</a:t>
            </a:r>
            <a:r>
              <a:rPr lang="cs-CZ" sz="1600" dirty="0">
                <a:solidFill>
                  <a:srgbClr val="000000"/>
                </a:solidFill>
                <a:effectLst/>
                <a:latin typeface="Times New Roman" panose="02020603050405020304" pitchFamily="18" charset="0"/>
                <a:ea typeface="Times New Roman" panose="02020603050405020304" pitchFamily="18" charset="0"/>
              </a:rPr>
              <a:t> </a:t>
            </a:r>
            <a:r>
              <a:rPr lang="cs-CZ" sz="1600" dirty="0" err="1">
                <a:solidFill>
                  <a:srgbClr val="000000"/>
                </a:solidFill>
                <a:effectLst/>
                <a:latin typeface="Times New Roman" panose="02020603050405020304" pitchFamily="18" charset="0"/>
                <a:ea typeface="Times New Roman" panose="02020603050405020304" pitchFamily="18" charset="0"/>
              </a:rPr>
              <a:t>date</a:t>
            </a:r>
            <a:r>
              <a:rPr lang="cs-CZ" sz="1600" dirty="0">
                <a:solidFill>
                  <a:srgbClr val="000000"/>
                </a:solidFill>
                <a:effectLst/>
                <a:latin typeface="Times New Roman" panose="02020603050405020304" pitchFamily="18" charset="0"/>
                <a:ea typeface="Times New Roman" panose="02020603050405020304" pitchFamily="18" charset="0"/>
              </a:rPr>
              <a:t>:</a:t>
            </a:r>
          </a:p>
          <a:p>
            <a:r>
              <a:rPr lang="cs-CZ" sz="1600" dirty="0">
                <a:solidFill>
                  <a:srgbClr val="000000"/>
                </a:solidFill>
                <a:latin typeface="Times New Roman" panose="02020603050405020304" pitchFamily="18" charset="0"/>
                <a:ea typeface="Times New Roman" panose="02020603050405020304" pitchFamily="18" charset="0"/>
              </a:rPr>
              <a:t>Datum ukončení realizace projektu/ A projekt </a:t>
            </a:r>
            <a:r>
              <a:rPr lang="cs-CZ" sz="1600" dirty="0" err="1">
                <a:solidFill>
                  <a:srgbClr val="000000"/>
                </a:solidFill>
                <a:latin typeface="Times New Roman" panose="02020603050405020304" pitchFamily="18" charset="0"/>
                <a:ea typeface="Times New Roman" panose="02020603050405020304" pitchFamily="18" charset="0"/>
              </a:rPr>
              <a:t>befejezésének</a:t>
            </a:r>
            <a:r>
              <a:rPr lang="cs-CZ" sz="1600" dirty="0">
                <a:solidFill>
                  <a:srgbClr val="000000"/>
                </a:solidFill>
                <a:latin typeface="Times New Roman" panose="02020603050405020304" pitchFamily="18" charset="0"/>
                <a:ea typeface="Times New Roman" panose="02020603050405020304" pitchFamily="18" charset="0"/>
              </a:rPr>
              <a:t> </a:t>
            </a:r>
            <a:r>
              <a:rPr lang="cs-CZ" sz="1600" dirty="0" err="1">
                <a:solidFill>
                  <a:srgbClr val="000000"/>
                </a:solidFill>
                <a:latin typeface="Times New Roman" panose="02020603050405020304" pitchFamily="18" charset="0"/>
                <a:ea typeface="Times New Roman" panose="02020603050405020304" pitchFamily="18" charset="0"/>
              </a:rPr>
              <a:t>időpontja</a:t>
            </a:r>
            <a:r>
              <a:rPr lang="cs-CZ" sz="1600" dirty="0">
                <a:solidFill>
                  <a:srgbClr val="000000"/>
                </a:solidFill>
                <a:latin typeface="Times New Roman" panose="02020603050405020304" pitchFamily="18" charset="0"/>
                <a:ea typeface="Times New Roman" panose="02020603050405020304" pitchFamily="18" charset="0"/>
              </a:rPr>
              <a:t>/ Data </a:t>
            </a:r>
            <a:r>
              <a:rPr lang="cs-CZ" sz="1600" dirty="0" err="1">
                <a:solidFill>
                  <a:srgbClr val="000000"/>
                </a:solidFill>
                <a:latin typeface="Times New Roman" panose="02020603050405020304" pitchFamily="18" charset="0"/>
                <a:ea typeface="Times New Roman" panose="02020603050405020304" pitchFamily="18" charset="0"/>
              </a:rPr>
              <a:t>zakończenia</a:t>
            </a:r>
            <a:r>
              <a:rPr lang="cs-CZ" sz="1600" dirty="0">
                <a:solidFill>
                  <a:srgbClr val="000000"/>
                </a:solidFill>
                <a:latin typeface="Times New Roman" panose="02020603050405020304" pitchFamily="18" charset="0"/>
                <a:ea typeface="Times New Roman" panose="02020603050405020304" pitchFamily="18" charset="0"/>
              </a:rPr>
              <a:t> projektu/ </a:t>
            </a:r>
            <a:r>
              <a:rPr lang="cs-CZ" sz="1600" dirty="0" err="1">
                <a:solidFill>
                  <a:srgbClr val="000000"/>
                </a:solidFill>
                <a:latin typeface="Times New Roman" panose="02020603050405020304" pitchFamily="18" charset="0"/>
                <a:ea typeface="Times New Roman" panose="02020603050405020304" pitchFamily="18" charset="0"/>
              </a:rPr>
              <a:t>Dátum</a:t>
            </a:r>
            <a:r>
              <a:rPr lang="cs-CZ" sz="1600" dirty="0">
                <a:solidFill>
                  <a:srgbClr val="000000"/>
                </a:solidFill>
                <a:latin typeface="Times New Roman" panose="02020603050405020304" pitchFamily="18" charset="0"/>
                <a:ea typeface="Times New Roman" panose="02020603050405020304" pitchFamily="18" charset="0"/>
              </a:rPr>
              <a:t> </a:t>
            </a:r>
            <a:r>
              <a:rPr lang="cs-CZ" sz="1600" dirty="0" err="1">
                <a:solidFill>
                  <a:srgbClr val="000000"/>
                </a:solidFill>
                <a:latin typeface="Times New Roman" panose="02020603050405020304" pitchFamily="18" charset="0"/>
                <a:ea typeface="Times New Roman" panose="02020603050405020304" pitchFamily="18" charset="0"/>
              </a:rPr>
              <a:t>ukončenia</a:t>
            </a:r>
            <a:r>
              <a:rPr lang="cs-CZ" sz="1600" dirty="0">
                <a:solidFill>
                  <a:srgbClr val="000000"/>
                </a:solidFill>
                <a:latin typeface="Times New Roman" panose="02020603050405020304" pitchFamily="18" charset="0"/>
                <a:ea typeface="Times New Roman" panose="02020603050405020304" pitchFamily="18" charset="0"/>
              </a:rPr>
              <a:t> </a:t>
            </a:r>
            <a:r>
              <a:rPr lang="cs-CZ" sz="1600" dirty="0" err="1">
                <a:solidFill>
                  <a:srgbClr val="000000"/>
                </a:solidFill>
                <a:latin typeface="Times New Roman" panose="02020603050405020304" pitchFamily="18" charset="0"/>
                <a:ea typeface="Times New Roman" panose="02020603050405020304" pitchFamily="18" charset="0"/>
              </a:rPr>
              <a:t>realizácie</a:t>
            </a:r>
            <a:r>
              <a:rPr lang="cs-CZ" sz="1600" dirty="0">
                <a:solidFill>
                  <a:srgbClr val="000000"/>
                </a:solidFill>
                <a:latin typeface="Times New Roman" panose="02020603050405020304" pitchFamily="18" charset="0"/>
                <a:ea typeface="Times New Roman" panose="02020603050405020304" pitchFamily="18" charset="0"/>
              </a:rPr>
              <a:t> projektu</a:t>
            </a:r>
          </a:p>
          <a:p>
            <a:pPr algn="ctr"/>
            <a:r>
              <a:rPr lang="cs-CZ" sz="1600" b="1" dirty="0">
                <a:solidFill>
                  <a:srgbClr val="000000"/>
                </a:solidFill>
                <a:effectLst/>
                <a:latin typeface="Times New Roman" panose="02020603050405020304" pitchFamily="18" charset="0"/>
                <a:ea typeface="Times New Roman" panose="02020603050405020304" pitchFamily="18" charset="0"/>
              </a:rPr>
              <a:t>31/12/2023</a:t>
            </a:r>
          </a:p>
          <a:p>
            <a:pPr algn="ctr"/>
            <a:endParaRPr lang="cs-CZ" sz="1600" b="1" dirty="0">
              <a:solidFill>
                <a:srgbClr val="000000"/>
              </a:solidFill>
              <a:effectLst/>
              <a:latin typeface="Times New Roman" panose="02020603050405020304" pitchFamily="18" charset="0"/>
              <a:ea typeface="Times New Roman" panose="02020603050405020304" pitchFamily="18" charset="0"/>
            </a:endParaRPr>
          </a:p>
          <a:p>
            <a:endParaRPr lang="cs-CZ" dirty="0"/>
          </a:p>
          <a:p>
            <a:endParaRPr lang="cs-CZ" dirty="0"/>
          </a:p>
        </p:txBody>
      </p:sp>
    </p:spTree>
    <p:extLst>
      <p:ext uri="{BB962C8B-B14F-4D97-AF65-F5344CB8AC3E}">
        <p14:creationId xmlns:p14="http://schemas.microsoft.com/office/powerpoint/2010/main" val="1626379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678788" y="2412364"/>
            <a:ext cx="11091386" cy="2400657"/>
          </a:xfrm>
          <a:prstGeom prst="rect">
            <a:avLst/>
          </a:prstGeom>
          <a:noFill/>
        </p:spPr>
        <p:txBody>
          <a:bodyPr wrap="square" rtlCol="0">
            <a:spAutoFit/>
          </a:bodyPr>
          <a:lstStyle/>
          <a:p>
            <a:pPr algn="ctr"/>
            <a:r>
              <a:rPr lang="cs-CZ" sz="2400" b="1" dirty="0" err="1"/>
              <a:t>Partners</a:t>
            </a:r>
            <a:r>
              <a:rPr lang="cs-CZ" sz="2400" b="1" dirty="0"/>
              <a:t> </a:t>
            </a:r>
            <a:r>
              <a:rPr lang="cs-CZ" sz="2400" b="1" dirty="0" err="1"/>
              <a:t>involved</a:t>
            </a:r>
            <a:endParaRPr lang="cs-CZ" sz="2400" b="1" dirty="0"/>
          </a:p>
          <a:p>
            <a:pPr algn="ctr"/>
            <a:r>
              <a:rPr lang="cs-CZ" dirty="0"/>
              <a:t>Zapojení partneři/ </a:t>
            </a:r>
            <a:r>
              <a:rPr lang="cs-CZ" dirty="0" err="1"/>
              <a:t>Bevont</a:t>
            </a:r>
            <a:r>
              <a:rPr lang="cs-CZ" dirty="0"/>
              <a:t> partnerek/ </a:t>
            </a:r>
            <a:r>
              <a:rPr lang="cs-CZ" dirty="0" err="1"/>
              <a:t>Zaangażowani</a:t>
            </a:r>
            <a:r>
              <a:rPr lang="cs-CZ" dirty="0"/>
              <a:t> </a:t>
            </a:r>
            <a:r>
              <a:rPr lang="cs-CZ" dirty="0" err="1"/>
              <a:t>partnerzy</a:t>
            </a:r>
            <a:r>
              <a:rPr lang="cs-CZ" dirty="0"/>
              <a:t>/ Zapojení </a:t>
            </a:r>
            <a:r>
              <a:rPr lang="cs-CZ" dirty="0" err="1"/>
              <a:t>partneri</a:t>
            </a:r>
            <a:endParaRPr lang="cs-CZ" dirty="0"/>
          </a:p>
          <a:p>
            <a:endParaRPr lang="cs-CZ" dirty="0">
              <a:highlight>
                <a:srgbClr val="FFFF00"/>
              </a:highlight>
            </a:endParaRPr>
          </a:p>
          <a:p>
            <a:r>
              <a:rPr lang="cs-CZ" dirty="0"/>
              <a:t>CZ:  </a:t>
            </a:r>
            <a:r>
              <a:rPr lang="en-US" b="0" i="0" dirty="0">
                <a:solidFill>
                  <a:srgbClr val="000000"/>
                </a:solidFill>
                <a:effectLst/>
              </a:rPr>
              <a:t>Secondary Industrial School of Mechanical and Electrical Engineering and Higher Vocational School</a:t>
            </a:r>
            <a:endParaRPr lang="cs-CZ" b="0" i="0" dirty="0">
              <a:solidFill>
                <a:srgbClr val="000000"/>
              </a:solidFill>
              <a:effectLst/>
            </a:endParaRPr>
          </a:p>
          <a:p>
            <a:r>
              <a:rPr lang="cs-CZ" dirty="0">
                <a:solidFill>
                  <a:srgbClr val="000000"/>
                </a:solidFill>
              </a:rPr>
              <a:t>HU: </a:t>
            </a:r>
            <a:r>
              <a:rPr lang="en-US" b="0" i="0" dirty="0">
                <a:solidFill>
                  <a:srgbClr val="000000"/>
                </a:solidFill>
                <a:effectLst/>
                <a:latin typeface="times new roman" panose="02020603050405020304" pitchFamily="18" charset="0"/>
              </a:rPr>
              <a:t>Budapest Centre of Engineering Eötvös </a:t>
            </a:r>
            <a:r>
              <a:rPr lang="en-US" b="0" i="0" dirty="0" err="1">
                <a:solidFill>
                  <a:srgbClr val="000000"/>
                </a:solidFill>
                <a:effectLst/>
                <a:latin typeface="times new roman" panose="02020603050405020304" pitchFamily="18" charset="0"/>
              </a:rPr>
              <a:t>Loránd</a:t>
            </a:r>
            <a:r>
              <a:rPr lang="en-US" b="0" i="0" dirty="0">
                <a:solidFill>
                  <a:srgbClr val="000000"/>
                </a:solidFill>
                <a:effectLst/>
                <a:latin typeface="times new roman" panose="02020603050405020304" pitchFamily="18" charset="0"/>
              </a:rPr>
              <a:t> Secondary Technical and Vocational School</a:t>
            </a:r>
            <a:endParaRPr lang="cs-CZ" b="0" i="0" dirty="0">
              <a:solidFill>
                <a:srgbClr val="000000"/>
              </a:solidFill>
              <a:effectLst/>
              <a:latin typeface="times new roman" panose="02020603050405020304" pitchFamily="18" charset="0"/>
            </a:endParaRPr>
          </a:p>
          <a:p>
            <a:r>
              <a:rPr lang="cs-CZ" dirty="0">
                <a:solidFill>
                  <a:srgbClr val="000000"/>
                </a:solidFill>
                <a:latin typeface="times new roman" panose="02020603050405020304" pitchFamily="18" charset="0"/>
              </a:rPr>
              <a:t>PL: </a:t>
            </a:r>
            <a:r>
              <a:rPr lang="en-US" b="0" i="0" dirty="0">
                <a:solidFill>
                  <a:srgbClr val="000000"/>
                </a:solidFill>
                <a:effectLst/>
                <a:latin typeface="times new roman" panose="02020603050405020304" pitchFamily="18" charset="0"/>
              </a:rPr>
              <a:t>Prof. Wilhelm </a:t>
            </a:r>
            <a:r>
              <a:rPr lang="en-US" b="0" i="0" dirty="0" err="1">
                <a:solidFill>
                  <a:srgbClr val="000000"/>
                </a:solidFill>
                <a:effectLst/>
                <a:latin typeface="times new roman" panose="02020603050405020304" pitchFamily="18" charset="0"/>
              </a:rPr>
              <a:t>Rotkiewicz</a:t>
            </a:r>
            <a:r>
              <a:rPr lang="en-US" b="0" i="0" dirty="0">
                <a:solidFill>
                  <a:srgbClr val="000000"/>
                </a:solidFill>
                <a:effectLst/>
                <a:latin typeface="times new roman" panose="02020603050405020304" pitchFamily="18" charset="0"/>
              </a:rPr>
              <a:t> School Complex No. 1 in </a:t>
            </a:r>
            <a:r>
              <a:rPr lang="en-US" b="0" i="0" dirty="0" err="1">
                <a:solidFill>
                  <a:srgbClr val="000000"/>
                </a:solidFill>
                <a:effectLst/>
                <a:latin typeface="times new roman" panose="02020603050405020304" pitchFamily="18" charset="0"/>
              </a:rPr>
              <a:t>Dzierzoniow</a:t>
            </a:r>
            <a:endParaRPr lang="cs-CZ" dirty="0">
              <a:solidFill>
                <a:srgbClr val="000000"/>
              </a:solidFill>
              <a:latin typeface="times new roman" panose="02020603050405020304" pitchFamily="18" charset="0"/>
            </a:endParaRPr>
          </a:p>
          <a:p>
            <a:r>
              <a:rPr lang="cs-CZ" dirty="0">
                <a:solidFill>
                  <a:srgbClr val="000000"/>
                </a:solidFill>
                <a:latin typeface="times new roman" panose="02020603050405020304" pitchFamily="18" charset="0"/>
              </a:rPr>
              <a:t>SK: </a:t>
            </a:r>
            <a:r>
              <a:rPr lang="cs-CZ" b="0" i="0" dirty="0" err="1">
                <a:solidFill>
                  <a:srgbClr val="000000"/>
                </a:solidFill>
                <a:effectLst/>
                <a:latin typeface="times new roman" panose="02020603050405020304" pitchFamily="18" charset="0"/>
              </a:rPr>
              <a:t>Secondary</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Technical</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School</a:t>
            </a:r>
            <a:endParaRPr lang="cs-CZ" dirty="0">
              <a:highlight>
                <a:srgbClr val="FFFF00"/>
              </a:highligh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rgbClr val="000000"/>
              </a:solidFill>
              <a:effectLst/>
              <a:highlight>
                <a:srgbClr val="FFFF00"/>
              </a:highlight>
            </a:endParaRPr>
          </a:p>
        </p:txBody>
      </p:sp>
      <p:pic>
        <p:nvPicPr>
          <p:cNvPr id="12" name="Obrázek 11" descr="Obsah obrázku Písmo, Grafika, bílé, logo&#10;&#10;Popis byl vytvořen automaticky">
            <a:extLst>
              <a:ext uri="{FF2B5EF4-FFF2-40B4-BE49-F238E27FC236}">
                <a16:creationId xmlns:a16="http://schemas.microsoft.com/office/drawing/2014/main" id="{79C3D9DC-86F7-69DE-2511-0384E6EFE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13" y="4548495"/>
            <a:ext cx="2731992" cy="1930565"/>
          </a:xfrm>
          <a:prstGeom prst="rect">
            <a:avLst/>
          </a:prstGeom>
        </p:spPr>
      </p:pic>
      <p:pic>
        <p:nvPicPr>
          <p:cNvPr id="14" name="Obrázek 13" descr="Obsah obrázku text, logo, symbol, emblém&#10;&#10;Popis byl vytvořen automaticky">
            <a:extLst>
              <a:ext uri="{FF2B5EF4-FFF2-40B4-BE49-F238E27FC236}">
                <a16:creationId xmlns:a16="http://schemas.microsoft.com/office/drawing/2014/main" id="{1EEA6BDA-730F-7E6B-FA4A-3CE1E894A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5189" y="4813021"/>
            <a:ext cx="1729141" cy="1297222"/>
          </a:xfrm>
          <a:prstGeom prst="rect">
            <a:avLst/>
          </a:prstGeom>
        </p:spPr>
      </p:pic>
      <p:pic>
        <p:nvPicPr>
          <p:cNvPr id="20" name="Obrázek 19" descr="Obsah obrázku Písmo, Grafika, kruh, logo&#10;&#10;Popis byl vytvořen automaticky">
            <a:extLst>
              <a:ext uri="{FF2B5EF4-FFF2-40B4-BE49-F238E27FC236}">
                <a16:creationId xmlns:a16="http://schemas.microsoft.com/office/drawing/2014/main" id="{C24877A6-01EA-0BC8-30A7-8A376AB39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3982" y="4868945"/>
            <a:ext cx="1371455" cy="1221698"/>
          </a:xfrm>
          <a:prstGeom prst="rect">
            <a:avLst/>
          </a:prstGeom>
        </p:spPr>
      </p:pic>
      <p:pic>
        <p:nvPicPr>
          <p:cNvPr id="22" name="Obrázek 21" descr="Obsah obrázku Písmo, text, Grafika, design&#10;&#10;Popis byl vytvořen automaticky">
            <a:extLst>
              <a:ext uri="{FF2B5EF4-FFF2-40B4-BE49-F238E27FC236}">
                <a16:creationId xmlns:a16="http://schemas.microsoft.com/office/drawing/2014/main" id="{3945B2A5-D9C1-C064-D64D-276C6DE5E3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5405" y="4888544"/>
            <a:ext cx="2049809" cy="1129486"/>
          </a:xfrm>
          <a:prstGeom prst="rect">
            <a:avLst/>
          </a:prstGeom>
        </p:spPr>
      </p:pic>
    </p:spTree>
    <p:extLst>
      <p:ext uri="{BB962C8B-B14F-4D97-AF65-F5344CB8AC3E}">
        <p14:creationId xmlns:p14="http://schemas.microsoft.com/office/powerpoint/2010/main" val="908074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5695D8A-9E3D-169C-8902-A573311D3ACF}"/>
              </a:ext>
            </a:extLst>
          </p:cNvPr>
          <p:cNvSpPr txBox="1"/>
          <p:nvPr/>
        </p:nvSpPr>
        <p:spPr>
          <a:xfrm>
            <a:off x="880216" y="1447821"/>
            <a:ext cx="10297682" cy="4431983"/>
          </a:xfrm>
          <a:prstGeom prst="rect">
            <a:avLst/>
          </a:prstGeom>
          <a:noFill/>
        </p:spPr>
        <p:txBody>
          <a:bodyPr wrap="square" rtlCol="0">
            <a:spAutoFit/>
          </a:bodyPr>
          <a:lstStyle/>
          <a:p>
            <a:pPr algn="ctr"/>
            <a:r>
              <a:rPr lang="cs-CZ" sz="2400" b="1" dirty="0"/>
              <a:t>Project </a:t>
            </a:r>
            <a:r>
              <a:rPr lang="cs-CZ" sz="2400" b="1" dirty="0" err="1"/>
              <a:t>aim</a:t>
            </a:r>
            <a:endParaRPr lang="cs-CZ" sz="2400" b="1" dirty="0"/>
          </a:p>
          <a:p>
            <a:pPr algn="ctr"/>
            <a:r>
              <a:rPr lang="cs-CZ" dirty="0"/>
              <a:t>Cíl projektu/ A projekt </a:t>
            </a:r>
            <a:r>
              <a:rPr lang="cs-CZ" dirty="0" err="1"/>
              <a:t>célja</a:t>
            </a:r>
            <a:r>
              <a:rPr lang="cs-CZ" dirty="0"/>
              <a:t>/ Cel projektu/ </a:t>
            </a:r>
            <a:r>
              <a:rPr lang="cs-CZ" dirty="0" err="1"/>
              <a:t>Cieľ</a:t>
            </a:r>
            <a:r>
              <a:rPr lang="cs-CZ" dirty="0"/>
              <a:t> projektu</a:t>
            </a:r>
          </a:p>
          <a:p>
            <a:pPr algn="ctr"/>
            <a:r>
              <a:rPr lang="en-US" sz="1600" b="1" dirty="0"/>
              <a:t> </a:t>
            </a:r>
            <a:endParaRPr lang="cs-CZ" sz="1600" b="1" dirty="0"/>
          </a:p>
          <a:p>
            <a:pPr algn="ctr"/>
            <a:r>
              <a:rPr lang="en-US" sz="1600" b="1" dirty="0"/>
              <a:t>Education and Capacity </a:t>
            </a:r>
            <a:r>
              <a:rPr lang="en-US" sz="1600" b="1" dirty="0" err="1"/>
              <a:t>Building,Strengthening</a:t>
            </a:r>
            <a:r>
              <a:rPr lang="en-US" sz="1600" b="1" dirty="0"/>
              <a:t> professional networks of educational institutions and supporting mobility of students, researchers, and educators to share best practices</a:t>
            </a:r>
            <a:r>
              <a:rPr lang="cs-CZ" sz="1600" b="1" dirty="0"/>
              <a:t>.</a:t>
            </a:r>
          </a:p>
          <a:p>
            <a:pPr algn="ctr"/>
            <a:endParaRPr lang="cs-CZ" sz="1600" dirty="0"/>
          </a:p>
          <a:p>
            <a:pPr algn="ctr"/>
            <a:r>
              <a:rPr lang="cs-CZ" sz="1600" dirty="0"/>
              <a:t>Vzdělávání a budování kapacit, posilování profesních sítí vzdělávacích institucí a podpora mobility studentů, výzkumných pracovníků a pedagogů za účelem sdílení osvědčených postupů.</a:t>
            </a:r>
          </a:p>
          <a:p>
            <a:pPr algn="ctr"/>
            <a:endParaRPr lang="cs-CZ" sz="1600" dirty="0"/>
          </a:p>
          <a:p>
            <a:pPr algn="ctr"/>
            <a:r>
              <a:rPr lang="cs-CZ" sz="1600" dirty="0" err="1"/>
              <a:t>Oktatás</a:t>
            </a:r>
            <a:r>
              <a:rPr lang="cs-CZ" sz="1600" dirty="0"/>
              <a:t> </a:t>
            </a:r>
            <a:r>
              <a:rPr lang="cs-CZ" sz="1600" dirty="0" err="1"/>
              <a:t>és</a:t>
            </a:r>
            <a:r>
              <a:rPr lang="cs-CZ" sz="1600" dirty="0"/>
              <a:t> </a:t>
            </a:r>
            <a:r>
              <a:rPr lang="cs-CZ" sz="1600" dirty="0" err="1"/>
              <a:t>kapacitásépítés,Az</a:t>
            </a:r>
            <a:r>
              <a:rPr lang="cs-CZ" sz="1600" dirty="0"/>
              <a:t> </a:t>
            </a:r>
            <a:r>
              <a:rPr lang="cs-CZ" sz="1600" dirty="0" err="1"/>
              <a:t>oktatási</a:t>
            </a:r>
            <a:r>
              <a:rPr lang="cs-CZ" sz="1600" dirty="0"/>
              <a:t> </a:t>
            </a:r>
            <a:r>
              <a:rPr lang="cs-CZ" sz="1600" dirty="0" err="1"/>
              <a:t>intézmények</a:t>
            </a:r>
            <a:r>
              <a:rPr lang="cs-CZ" sz="1600" dirty="0"/>
              <a:t> </a:t>
            </a:r>
            <a:r>
              <a:rPr lang="cs-CZ" sz="1600" dirty="0" err="1"/>
              <a:t>szakmai</a:t>
            </a:r>
            <a:r>
              <a:rPr lang="cs-CZ" sz="1600" dirty="0"/>
              <a:t> </a:t>
            </a:r>
            <a:r>
              <a:rPr lang="cs-CZ" sz="1600" dirty="0" err="1"/>
              <a:t>hálózatainak</a:t>
            </a:r>
            <a:r>
              <a:rPr lang="cs-CZ" sz="1600" dirty="0"/>
              <a:t> </a:t>
            </a:r>
            <a:r>
              <a:rPr lang="cs-CZ" sz="1600" dirty="0" err="1"/>
              <a:t>erősítése</a:t>
            </a:r>
            <a:r>
              <a:rPr lang="cs-CZ" sz="1600" dirty="0"/>
              <a:t> </a:t>
            </a:r>
            <a:r>
              <a:rPr lang="cs-CZ" sz="1600" dirty="0" err="1"/>
              <a:t>és</a:t>
            </a:r>
            <a:r>
              <a:rPr lang="cs-CZ" sz="1600" dirty="0"/>
              <a:t> a </a:t>
            </a:r>
            <a:r>
              <a:rPr lang="cs-CZ" sz="1600" dirty="0" err="1"/>
              <a:t>diákok</a:t>
            </a:r>
            <a:r>
              <a:rPr lang="cs-CZ" sz="1600" dirty="0"/>
              <a:t>, </a:t>
            </a:r>
            <a:r>
              <a:rPr lang="cs-CZ" sz="1600" dirty="0" err="1"/>
              <a:t>kutatók</a:t>
            </a:r>
            <a:r>
              <a:rPr lang="cs-CZ" sz="1600" dirty="0"/>
              <a:t> </a:t>
            </a:r>
            <a:r>
              <a:rPr lang="cs-CZ" sz="1600" dirty="0" err="1"/>
              <a:t>és</a:t>
            </a:r>
            <a:r>
              <a:rPr lang="cs-CZ" sz="1600" dirty="0"/>
              <a:t> </a:t>
            </a:r>
            <a:r>
              <a:rPr lang="cs-CZ" sz="1600" dirty="0" err="1"/>
              <a:t>oktatók</a:t>
            </a:r>
            <a:r>
              <a:rPr lang="cs-CZ" sz="1600" dirty="0"/>
              <a:t> </a:t>
            </a:r>
            <a:r>
              <a:rPr lang="cs-CZ" sz="1600" dirty="0" err="1"/>
              <a:t>mobilitásának</a:t>
            </a:r>
            <a:r>
              <a:rPr lang="cs-CZ" sz="1600" dirty="0"/>
              <a:t> </a:t>
            </a:r>
            <a:r>
              <a:rPr lang="cs-CZ" sz="1600" dirty="0" err="1"/>
              <a:t>támogatása</a:t>
            </a:r>
            <a:r>
              <a:rPr lang="cs-CZ" sz="1600" dirty="0"/>
              <a:t> a </a:t>
            </a:r>
            <a:r>
              <a:rPr lang="cs-CZ" sz="1600" dirty="0" err="1"/>
              <a:t>legjobb</a:t>
            </a:r>
            <a:r>
              <a:rPr lang="cs-CZ" sz="1600" dirty="0"/>
              <a:t> </a:t>
            </a:r>
            <a:r>
              <a:rPr lang="cs-CZ" sz="1600" dirty="0" err="1"/>
              <a:t>gyakorlatok</a:t>
            </a:r>
            <a:r>
              <a:rPr lang="cs-CZ" sz="1600" dirty="0"/>
              <a:t> </a:t>
            </a:r>
            <a:r>
              <a:rPr lang="cs-CZ" sz="1600" dirty="0" err="1"/>
              <a:t>megosztása</a:t>
            </a:r>
            <a:r>
              <a:rPr lang="cs-CZ" sz="1600" dirty="0"/>
              <a:t> </a:t>
            </a:r>
            <a:r>
              <a:rPr lang="cs-CZ" sz="1600" dirty="0" err="1"/>
              <a:t>érdekében</a:t>
            </a:r>
            <a:r>
              <a:rPr lang="cs-CZ" sz="1600" dirty="0"/>
              <a:t>.</a:t>
            </a:r>
          </a:p>
          <a:p>
            <a:pPr algn="ctr"/>
            <a:endParaRPr lang="cs-CZ" sz="1600" dirty="0"/>
          </a:p>
          <a:p>
            <a:pPr algn="ctr"/>
            <a:r>
              <a:rPr lang="pl-PL" sz="1600" dirty="0"/>
              <a:t>Edukacja i budowanie potencjału, wzmacnianie profesjonalnych sieci instytucji edukacyjnych i wspieranie mobilności studentów, naukowców i nauczycieli w celu dzielenia się najlepszymi praktykami.</a:t>
            </a:r>
          </a:p>
          <a:p>
            <a:pPr algn="ctr"/>
            <a:endParaRPr lang="pl-PL" sz="1600" dirty="0"/>
          </a:p>
          <a:p>
            <a:pPr algn="ctr"/>
            <a:r>
              <a:rPr lang="cs-CZ" sz="1600" dirty="0" err="1"/>
              <a:t>Vzdelávanie</a:t>
            </a:r>
            <a:r>
              <a:rPr lang="cs-CZ" sz="1600" dirty="0"/>
              <a:t> a </a:t>
            </a:r>
            <a:r>
              <a:rPr lang="cs-CZ" sz="1600" dirty="0" err="1"/>
              <a:t>budovanie</a:t>
            </a:r>
            <a:r>
              <a:rPr lang="cs-CZ" sz="1600" dirty="0"/>
              <a:t> </a:t>
            </a:r>
            <a:r>
              <a:rPr lang="cs-CZ" sz="1600" dirty="0" err="1"/>
              <a:t>kapacít,Posilňovanie</a:t>
            </a:r>
            <a:r>
              <a:rPr lang="cs-CZ" sz="1600" dirty="0"/>
              <a:t> </a:t>
            </a:r>
            <a:r>
              <a:rPr lang="cs-CZ" sz="1600" dirty="0" err="1"/>
              <a:t>profesionálnych</a:t>
            </a:r>
            <a:r>
              <a:rPr lang="cs-CZ" sz="1600" dirty="0"/>
              <a:t> </a:t>
            </a:r>
            <a:r>
              <a:rPr lang="cs-CZ" sz="1600" dirty="0" err="1"/>
              <a:t>sietí</a:t>
            </a:r>
            <a:r>
              <a:rPr lang="cs-CZ" sz="1600" dirty="0"/>
              <a:t> </a:t>
            </a:r>
            <a:r>
              <a:rPr lang="cs-CZ" sz="1600" dirty="0" err="1"/>
              <a:t>vzdelávacích</a:t>
            </a:r>
            <a:r>
              <a:rPr lang="cs-CZ" sz="1600" dirty="0"/>
              <a:t> </a:t>
            </a:r>
            <a:r>
              <a:rPr lang="cs-CZ" sz="1600" dirty="0" err="1"/>
              <a:t>inštitúcií</a:t>
            </a:r>
            <a:r>
              <a:rPr lang="cs-CZ" sz="1600" dirty="0"/>
              <a:t> a podpora mobility </a:t>
            </a:r>
            <a:r>
              <a:rPr lang="cs-CZ" sz="1600" dirty="0" err="1"/>
              <a:t>študentov</a:t>
            </a:r>
            <a:r>
              <a:rPr lang="cs-CZ" sz="1600" dirty="0"/>
              <a:t>, </a:t>
            </a:r>
            <a:r>
              <a:rPr lang="cs-CZ" sz="1600" dirty="0" err="1"/>
              <a:t>výskumníkov</a:t>
            </a:r>
            <a:r>
              <a:rPr lang="cs-CZ" sz="1600" dirty="0"/>
              <a:t> a </a:t>
            </a:r>
            <a:r>
              <a:rPr lang="cs-CZ" sz="1600" dirty="0" err="1"/>
              <a:t>pedagógov</a:t>
            </a:r>
            <a:r>
              <a:rPr lang="cs-CZ" sz="1600" dirty="0"/>
              <a:t> s </a:t>
            </a:r>
            <a:r>
              <a:rPr lang="cs-CZ" sz="1600" dirty="0" err="1"/>
              <a:t>cieľom</a:t>
            </a:r>
            <a:r>
              <a:rPr lang="cs-CZ" sz="1600" dirty="0"/>
              <a:t> </a:t>
            </a:r>
            <a:r>
              <a:rPr lang="cs-CZ" sz="1600" dirty="0" err="1"/>
              <a:t>zdieľať</a:t>
            </a:r>
            <a:r>
              <a:rPr lang="cs-CZ" sz="1600" dirty="0"/>
              <a:t> </a:t>
            </a:r>
            <a:r>
              <a:rPr lang="cs-CZ" sz="1600" dirty="0" err="1"/>
              <a:t>osvedčené</a:t>
            </a:r>
            <a:r>
              <a:rPr lang="cs-CZ" sz="1600" dirty="0"/>
              <a:t> postupy.</a:t>
            </a:r>
            <a:endParaRPr lang="cs-CZ" dirty="0"/>
          </a:p>
        </p:txBody>
      </p:sp>
    </p:spTree>
    <p:extLst>
      <p:ext uri="{BB962C8B-B14F-4D97-AF65-F5344CB8AC3E}">
        <p14:creationId xmlns:p14="http://schemas.microsoft.com/office/powerpoint/2010/main" val="2303540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550307" y="1839750"/>
            <a:ext cx="11091386" cy="4524315"/>
          </a:xfrm>
          <a:prstGeom prst="rect">
            <a:avLst/>
          </a:prstGeom>
          <a:noFill/>
        </p:spPr>
        <p:txBody>
          <a:bodyPr wrap="square" rtlCol="0">
            <a:spAutoFit/>
          </a:bodyPr>
          <a:lstStyle/>
          <a:p>
            <a:pPr algn="ctr"/>
            <a:r>
              <a:rPr lang="cs-CZ" b="1" dirty="0" err="1"/>
              <a:t>Outputs</a:t>
            </a:r>
            <a:r>
              <a:rPr lang="cs-CZ" b="1" dirty="0"/>
              <a:t> from </a:t>
            </a:r>
            <a:r>
              <a:rPr lang="cs-CZ" b="1" dirty="0" err="1"/>
              <a:t>project</a:t>
            </a:r>
            <a:r>
              <a:rPr lang="cs-CZ" b="1" dirty="0"/>
              <a:t> </a:t>
            </a:r>
            <a:r>
              <a:rPr lang="cs-CZ" b="1" dirty="0" err="1"/>
              <a:t>activities</a:t>
            </a:r>
            <a:endParaRPr lang="cs-CZ" b="1" dirty="0"/>
          </a:p>
          <a:p>
            <a:pPr algn="ctr"/>
            <a:r>
              <a:rPr lang="cs-CZ" dirty="0"/>
              <a:t>Výstupy z aktivit projektu/A </a:t>
            </a:r>
            <a:r>
              <a:rPr lang="cs-CZ" dirty="0" err="1"/>
              <a:t>projekttevékenységek</a:t>
            </a:r>
            <a:r>
              <a:rPr lang="cs-CZ" dirty="0"/>
              <a:t> </a:t>
            </a:r>
            <a:r>
              <a:rPr lang="cs-CZ" dirty="0" err="1"/>
              <a:t>eredményei</a:t>
            </a:r>
            <a:r>
              <a:rPr lang="cs-CZ" dirty="0"/>
              <a:t>/</a:t>
            </a:r>
            <a:r>
              <a:rPr lang="cs-CZ" dirty="0" err="1"/>
              <a:t>Rezultaty</a:t>
            </a:r>
            <a:r>
              <a:rPr lang="cs-CZ" dirty="0"/>
              <a:t> </a:t>
            </a:r>
            <a:r>
              <a:rPr lang="cs-CZ" dirty="0" err="1"/>
              <a:t>działań</a:t>
            </a:r>
            <a:r>
              <a:rPr lang="cs-CZ" dirty="0"/>
              <a:t> </a:t>
            </a:r>
            <a:r>
              <a:rPr lang="cs-CZ" dirty="0" err="1"/>
              <a:t>projektowych</a:t>
            </a:r>
            <a:r>
              <a:rPr lang="cs-CZ" dirty="0"/>
              <a:t>/Výstupy z </a:t>
            </a:r>
            <a:r>
              <a:rPr lang="cs-CZ" dirty="0" err="1"/>
              <a:t>aktivít</a:t>
            </a:r>
            <a:r>
              <a:rPr lang="cs-CZ" dirty="0"/>
              <a:t> projektu</a:t>
            </a:r>
          </a:p>
          <a:p>
            <a:endParaRPr lang="cs-CZ" dirty="0"/>
          </a:p>
          <a:p>
            <a:endParaRPr lang="cs-CZ" dirty="0"/>
          </a:p>
          <a:p>
            <a:r>
              <a:rPr lang="cs-CZ" b="1" dirty="0"/>
              <a:t>International </a:t>
            </a:r>
            <a:r>
              <a:rPr lang="cs-CZ" b="1" dirty="0" err="1"/>
              <a:t>teacher</a:t>
            </a:r>
            <a:r>
              <a:rPr lang="cs-CZ" b="1" dirty="0"/>
              <a:t> </a:t>
            </a:r>
            <a:r>
              <a:rPr lang="cs-CZ" b="1" dirty="0" err="1"/>
              <a:t>exchanges</a:t>
            </a:r>
            <a:r>
              <a:rPr lang="cs-CZ" b="1" dirty="0"/>
              <a:t> </a:t>
            </a:r>
            <a:r>
              <a:rPr lang="cs-CZ" dirty="0"/>
              <a:t>	</a:t>
            </a:r>
          </a:p>
          <a:p>
            <a:r>
              <a:rPr lang="cs-CZ" dirty="0"/>
              <a:t>13/06/2023	14/06/2023	</a:t>
            </a:r>
            <a:r>
              <a:rPr lang="cs-CZ" dirty="0" err="1"/>
              <a:t>Czechia</a:t>
            </a:r>
            <a:r>
              <a:rPr lang="cs-CZ" dirty="0"/>
              <a:t>	Liberec	       	</a:t>
            </a:r>
          </a:p>
          <a:p>
            <a:r>
              <a:rPr lang="cs-CZ" dirty="0"/>
              <a:t>19/09/2023	20/09/2023	</a:t>
            </a:r>
            <a:r>
              <a:rPr lang="cs-CZ" dirty="0" err="1"/>
              <a:t>Hungary</a:t>
            </a:r>
            <a:r>
              <a:rPr lang="cs-CZ" dirty="0"/>
              <a:t>	</a:t>
            </a:r>
            <a:r>
              <a:rPr lang="cs-CZ" dirty="0" err="1"/>
              <a:t>Budapest</a:t>
            </a:r>
            <a:r>
              <a:rPr lang="cs-CZ" dirty="0"/>
              <a:t>	       	</a:t>
            </a:r>
          </a:p>
          <a:p>
            <a:r>
              <a:rPr lang="cs-CZ" dirty="0"/>
              <a:t>10/10/2023	11/10/2023	</a:t>
            </a:r>
            <a:r>
              <a:rPr lang="cs-CZ" dirty="0" err="1"/>
              <a:t>Poland</a:t>
            </a:r>
            <a:r>
              <a:rPr lang="cs-CZ" dirty="0"/>
              <a:t>	</a:t>
            </a:r>
            <a:r>
              <a:rPr lang="cs-CZ" dirty="0" err="1"/>
              <a:t>Dzierzoniow</a:t>
            </a:r>
            <a:endParaRPr lang="cs-CZ" dirty="0"/>
          </a:p>
          <a:p>
            <a:r>
              <a:rPr lang="cs-CZ" dirty="0"/>
              <a:t>24/10/2023	25/10/2023	Slovakia	Poprad	</a:t>
            </a:r>
          </a:p>
          <a:p>
            <a:r>
              <a:rPr lang="cs-CZ" dirty="0"/>
              <a:t>	</a:t>
            </a:r>
          </a:p>
          <a:p>
            <a:r>
              <a:rPr lang="cs-CZ" b="1" dirty="0" err="1"/>
              <a:t>Final</a:t>
            </a:r>
            <a:r>
              <a:rPr lang="cs-CZ" b="1" dirty="0"/>
              <a:t> </a:t>
            </a:r>
            <a:r>
              <a:rPr lang="cs-CZ" b="1" dirty="0" err="1"/>
              <a:t>international</a:t>
            </a:r>
            <a:r>
              <a:rPr lang="cs-CZ" b="1" dirty="0"/>
              <a:t> </a:t>
            </a:r>
            <a:r>
              <a:rPr lang="cs-CZ" b="1" dirty="0" err="1"/>
              <a:t>seminar</a:t>
            </a:r>
            <a:endParaRPr lang="cs-CZ" b="1" dirty="0"/>
          </a:p>
          <a:p>
            <a:r>
              <a:rPr lang="cs-CZ" dirty="0"/>
              <a:t>28/11/2023	01/12/2023	</a:t>
            </a:r>
            <a:r>
              <a:rPr lang="cs-CZ" dirty="0" err="1"/>
              <a:t>Czechia</a:t>
            </a:r>
            <a:r>
              <a:rPr lang="cs-CZ" dirty="0"/>
              <a:t>	Liberec	       		</a:t>
            </a:r>
          </a:p>
          <a:p>
            <a:endParaRPr lang="cs-CZ" dirty="0"/>
          </a:p>
          <a:p>
            <a:endParaRPr lang="cs-CZ" dirty="0"/>
          </a:p>
          <a:p>
            <a:endParaRPr lang="cs-CZ" dirty="0"/>
          </a:p>
        </p:txBody>
      </p:sp>
    </p:spTree>
    <p:extLst>
      <p:ext uri="{BB962C8B-B14F-4D97-AF65-F5344CB8AC3E}">
        <p14:creationId xmlns:p14="http://schemas.microsoft.com/office/powerpoint/2010/main" val="1721520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481941" y="1540154"/>
            <a:ext cx="11091386" cy="5078313"/>
          </a:xfrm>
          <a:prstGeom prst="rect">
            <a:avLst/>
          </a:prstGeom>
          <a:noFill/>
        </p:spPr>
        <p:txBody>
          <a:bodyPr wrap="square" rtlCol="0">
            <a:spAutoFit/>
          </a:bodyPr>
          <a:lstStyle/>
          <a:p>
            <a:endParaRPr lang="cs-CZ" dirty="0">
              <a:highlight>
                <a:srgbClr val="FFFF00"/>
              </a:highlight>
            </a:endParaRPr>
          </a:p>
          <a:p>
            <a:r>
              <a:rPr lang="cs-CZ" b="1" dirty="0"/>
              <a:t>International </a:t>
            </a:r>
            <a:r>
              <a:rPr lang="cs-CZ" b="1" dirty="0" err="1"/>
              <a:t>teacher</a:t>
            </a:r>
            <a:r>
              <a:rPr lang="cs-CZ" b="1" dirty="0"/>
              <a:t> </a:t>
            </a:r>
            <a:r>
              <a:rPr lang="cs-CZ" b="1" dirty="0" err="1"/>
              <a:t>exchanges</a:t>
            </a:r>
            <a:endParaRPr lang="cs-CZ" b="1" dirty="0"/>
          </a:p>
          <a:p>
            <a:r>
              <a:rPr lang="en-US" b="1" dirty="0"/>
              <a:t>The project involved the exchange of 4 teachers from each school who visited the partner educational institutions. </a:t>
            </a:r>
            <a:endParaRPr lang="cs-CZ" b="1" dirty="0"/>
          </a:p>
          <a:p>
            <a:endParaRPr lang="cs-CZ" dirty="0"/>
          </a:p>
          <a:p>
            <a:r>
              <a:rPr lang="cs-CZ" dirty="0"/>
              <a:t>Mezinárodní výměny učitelů</a:t>
            </a:r>
          </a:p>
          <a:p>
            <a:r>
              <a:rPr lang="cs-CZ" dirty="0"/>
              <a:t>V rámci projektu proběhla výměna 4 učitelů z každé školy, kteří navštívili partnerské vzdělávací instituce.</a:t>
            </a:r>
          </a:p>
          <a:p>
            <a:endParaRPr lang="cs-CZ" dirty="0">
              <a:highlight>
                <a:srgbClr val="FFFF00"/>
              </a:highlight>
            </a:endParaRPr>
          </a:p>
          <a:p>
            <a:r>
              <a:rPr lang="cs-CZ" dirty="0" err="1"/>
              <a:t>Nemzetközi</a:t>
            </a:r>
            <a:r>
              <a:rPr lang="cs-CZ" dirty="0"/>
              <a:t> </a:t>
            </a:r>
            <a:r>
              <a:rPr lang="cs-CZ" dirty="0" err="1"/>
              <a:t>tanárcsereA</a:t>
            </a:r>
            <a:r>
              <a:rPr lang="cs-CZ" dirty="0"/>
              <a:t> projekt </a:t>
            </a:r>
            <a:r>
              <a:rPr lang="cs-CZ" dirty="0" err="1"/>
              <a:t>keretében</a:t>
            </a:r>
            <a:r>
              <a:rPr lang="cs-CZ" dirty="0"/>
              <a:t> </a:t>
            </a:r>
            <a:r>
              <a:rPr lang="cs-CZ" dirty="0" err="1"/>
              <a:t>minden</a:t>
            </a:r>
            <a:r>
              <a:rPr lang="cs-CZ" dirty="0"/>
              <a:t> </a:t>
            </a:r>
            <a:r>
              <a:rPr lang="cs-CZ" dirty="0" err="1"/>
              <a:t>iskolából</a:t>
            </a:r>
            <a:r>
              <a:rPr lang="cs-CZ" dirty="0"/>
              <a:t> 4 </a:t>
            </a:r>
            <a:r>
              <a:rPr lang="cs-CZ" dirty="0" err="1"/>
              <a:t>tanár</a:t>
            </a:r>
            <a:r>
              <a:rPr lang="cs-CZ" dirty="0"/>
              <a:t> </a:t>
            </a:r>
            <a:r>
              <a:rPr lang="cs-CZ" dirty="0" err="1"/>
              <a:t>cseréje</a:t>
            </a:r>
            <a:r>
              <a:rPr lang="cs-CZ" dirty="0"/>
              <a:t> </a:t>
            </a:r>
            <a:r>
              <a:rPr lang="cs-CZ" dirty="0" err="1"/>
              <a:t>valósult</a:t>
            </a:r>
            <a:r>
              <a:rPr lang="cs-CZ" dirty="0"/>
              <a:t> </a:t>
            </a:r>
            <a:r>
              <a:rPr lang="cs-CZ" dirty="0" err="1"/>
              <a:t>meg</a:t>
            </a:r>
            <a:r>
              <a:rPr lang="cs-CZ" dirty="0"/>
              <a:t>, </a:t>
            </a:r>
            <a:r>
              <a:rPr lang="cs-CZ" dirty="0" err="1"/>
              <a:t>akik</a:t>
            </a:r>
            <a:r>
              <a:rPr lang="cs-CZ" dirty="0"/>
              <a:t> a partner </a:t>
            </a:r>
            <a:r>
              <a:rPr lang="cs-CZ" dirty="0" err="1"/>
              <a:t>oktatási</a:t>
            </a:r>
            <a:r>
              <a:rPr lang="cs-CZ" dirty="0"/>
              <a:t> </a:t>
            </a:r>
            <a:r>
              <a:rPr lang="cs-CZ" dirty="0" err="1"/>
              <a:t>intézményekbe</a:t>
            </a:r>
            <a:r>
              <a:rPr lang="cs-CZ" dirty="0"/>
              <a:t> </a:t>
            </a:r>
            <a:r>
              <a:rPr lang="cs-CZ" dirty="0" err="1"/>
              <a:t>látogattak</a:t>
            </a:r>
            <a:r>
              <a:rPr lang="cs-CZ" dirty="0"/>
              <a:t> el.</a:t>
            </a:r>
          </a:p>
          <a:p>
            <a:endParaRPr lang="cs-CZ" dirty="0"/>
          </a:p>
          <a:p>
            <a:r>
              <a:rPr lang="pl-PL" dirty="0"/>
              <a:t>Międzynarodowa wymiana nauczycieliProjekt obejmował wymianę 4 nauczycieli z każdej szkoły, którzy odwiedzili partnerskie instytucje edukacyjne.</a:t>
            </a:r>
          </a:p>
          <a:p>
            <a:endParaRPr lang="cs-CZ" dirty="0"/>
          </a:p>
          <a:p>
            <a:r>
              <a:rPr lang="cs-CZ" dirty="0" err="1"/>
              <a:t>Medzinárodné</a:t>
            </a:r>
            <a:r>
              <a:rPr lang="cs-CZ" dirty="0"/>
              <a:t> </a:t>
            </a:r>
            <a:r>
              <a:rPr lang="cs-CZ" dirty="0" err="1"/>
              <a:t>výmeny</a:t>
            </a:r>
            <a:r>
              <a:rPr lang="cs-CZ" dirty="0"/>
              <a:t> </a:t>
            </a:r>
            <a:r>
              <a:rPr lang="cs-CZ" dirty="0" err="1"/>
              <a:t>učiteľovV</a:t>
            </a:r>
            <a:r>
              <a:rPr lang="cs-CZ" dirty="0"/>
              <a:t> rámci projektu </a:t>
            </a:r>
            <a:r>
              <a:rPr lang="cs-CZ" dirty="0" err="1"/>
              <a:t>sa</a:t>
            </a:r>
            <a:r>
              <a:rPr lang="cs-CZ" dirty="0"/>
              <a:t> </a:t>
            </a:r>
            <a:r>
              <a:rPr lang="cs-CZ" dirty="0" err="1"/>
              <a:t>uskutočnila</a:t>
            </a:r>
            <a:r>
              <a:rPr lang="cs-CZ" dirty="0"/>
              <a:t> </a:t>
            </a:r>
            <a:r>
              <a:rPr lang="cs-CZ" dirty="0" err="1"/>
              <a:t>výmena</a:t>
            </a:r>
            <a:r>
              <a:rPr lang="cs-CZ" dirty="0"/>
              <a:t> 4 </a:t>
            </a:r>
            <a:r>
              <a:rPr lang="cs-CZ" dirty="0" err="1"/>
              <a:t>učiteľov</a:t>
            </a:r>
            <a:r>
              <a:rPr lang="cs-CZ" dirty="0"/>
              <a:t> z </a:t>
            </a:r>
            <a:r>
              <a:rPr lang="cs-CZ" dirty="0" err="1"/>
              <a:t>každej</a:t>
            </a:r>
            <a:r>
              <a:rPr lang="cs-CZ" dirty="0"/>
              <a:t> školy, </a:t>
            </a:r>
            <a:r>
              <a:rPr lang="cs-CZ" dirty="0" err="1"/>
              <a:t>ktorí</a:t>
            </a:r>
            <a:r>
              <a:rPr lang="cs-CZ" dirty="0"/>
              <a:t> navštívili partnerské </a:t>
            </a:r>
            <a:r>
              <a:rPr lang="cs-CZ" dirty="0" err="1"/>
              <a:t>vzdelávacie</a:t>
            </a:r>
            <a:r>
              <a:rPr lang="cs-CZ" dirty="0"/>
              <a:t> </a:t>
            </a:r>
            <a:r>
              <a:rPr lang="cs-CZ" dirty="0" err="1"/>
              <a:t>inštitúcie</a:t>
            </a:r>
            <a:r>
              <a:rPr lang="cs-CZ" dirty="0"/>
              <a:t>.</a:t>
            </a:r>
          </a:p>
          <a:p>
            <a:endParaRPr lang="cs-CZ" dirty="0"/>
          </a:p>
          <a:p>
            <a:endParaRPr lang="cs-CZ" dirty="0"/>
          </a:p>
          <a:p>
            <a:endParaRPr lang="cs-CZ" dirty="0">
              <a:highlight>
                <a:srgbClr val="FFFF00"/>
              </a:highlight>
            </a:endParaRPr>
          </a:p>
        </p:txBody>
      </p:sp>
    </p:spTree>
    <p:extLst>
      <p:ext uri="{BB962C8B-B14F-4D97-AF65-F5344CB8AC3E}">
        <p14:creationId xmlns:p14="http://schemas.microsoft.com/office/powerpoint/2010/main" val="3046513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53658" y="2379915"/>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550307" y="745888"/>
            <a:ext cx="11091386" cy="5078313"/>
          </a:xfrm>
          <a:prstGeom prst="rect">
            <a:avLst/>
          </a:prstGeom>
          <a:noFill/>
        </p:spPr>
        <p:txBody>
          <a:bodyPr wrap="square" rtlCol="0">
            <a:spAutoFit/>
          </a:bodyPr>
          <a:lstStyle/>
          <a:p>
            <a:pPr algn="ctr"/>
            <a:r>
              <a:rPr lang="cs-CZ" b="1" dirty="0"/>
              <a:t>International </a:t>
            </a:r>
            <a:r>
              <a:rPr lang="cs-CZ" b="1" dirty="0" err="1"/>
              <a:t>teacher</a:t>
            </a:r>
            <a:r>
              <a:rPr lang="cs-CZ" b="1" dirty="0"/>
              <a:t> </a:t>
            </a:r>
            <a:r>
              <a:rPr lang="cs-CZ" b="1" dirty="0" err="1"/>
              <a:t>exchanges</a:t>
            </a:r>
            <a:endParaRPr lang="cs-CZ" b="1" dirty="0"/>
          </a:p>
          <a:p>
            <a:pPr algn="ctr"/>
            <a:r>
              <a:rPr lang="cs-CZ" dirty="0" err="1"/>
              <a:t>Czechia</a:t>
            </a:r>
            <a:r>
              <a:rPr lang="cs-CZ" dirty="0"/>
              <a:t>: Liberec	</a:t>
            </a:r>
          </a:p>
          <a:p>
            <a:pPr algn="ctr"/>
            <a:r>
              <a:rPr lang="cs-CZ" dirty="0"/>
              <a:t>13/06/2023 - 14/06/2023</a:t>
            </a:r>
          </a:p>
          <a:p>
            <a:endParaRPr lang="cs-CZ" dirty="0"/>
          </a:p>
          <a:p>
            <a:r>
              <a:rPr lang="en-US" dirty="0"/>
              <a:t>The aim of each teacher was to get acquainted with the school environment, the equipment of specialist classrooms, teaching methods and content.</a:t>
            </a:r>
            <a:endParaRPr lang="cs-CZ" dirty="0"/>
          </a:p>
          <a:p>
            <a:endParaRPr lang="cs-CZ" dirty="0"/>
          </a:p>
          <a:p>
            <a:r>
              <a:rPr lang="cs-CZ" dirty="0"/>
              <a:t>Cílem každého učitele bylo seznámit se s prostředím školy, vybavením odborných učeben, metodami výuky i jejím obsahem. </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p:txBody>
      </p:sp>
      <p:pic>
        <p:nvPicPr>
          <p:cNvPr id="6" name="Obrázek 5" descr="Obsah obrázku interiér, stroj/přístroj, inženýrství, počítač&#10;&#10;Popis byl vytvořen automaticky">
            <a:extLst>
              <a:ext uri="{FF2B5EF4-FFF2-40B4-BE49-F238E27FC236}">
                <a16:creationId xmlns:a16="http://schemas.microsoft.com/office/drawing/2014/main" id="{1CC5B29C-CC3F-D9B8-CB97-6FE1AD38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09" y="3429000"/>
            <a:ext cx="4166526" cy="2839546"/>
          </a:xfrm>
          <a:prstGeom prst="rect">
            <a:avLst/>
          </a:prstGeom>
        </p:spPr>
      </p:pic>
      <p:pic>
        <p:nvPicPr>
          <p:cNvPr id="8" name="Obrázek 7" descr="Obsah obrázku oblečení, osoba, venku, muž&#10;&#10;Popis byl vytvořen automaticky">
            <a:extLst>
              <a:ext uri="{FF2B5EF4-FFF2-40B4-BE49-F238E27FC236}">
                <a16:creationId xmlns:a16="http://schemas.microsoft.com/office/drawing/2014/main" id="{729FE938-4632-A49A-20B8-6117A66FB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9235" y="3170490"/>
            <a:ext cx="2863283" cy="3549120"/>
          </a:xfrm>
          <a:prstGeom prst="rect">
            <a:avLst/>
          </a:prstGeom>
        </p:spPr>
      </p:pic>
      <p:pic>
        <p:nvPicPr>
          <p:cNvPr id="12" name="Obrázek 11" descr="Obsah obrázku interiér, osoba, oblečení, Kancelářská budova&#10;&#10;Popis byl vytvořen automaticky">
            <a:extLst>
              <a:ext uri="{FF2B5EF4-FFF2-40B4-BE49-F238E27FC236}">
                <a16:creationId xmlns:a16="http://schemas.microsoft.com/office/drawing/2014/main" id="{1A1F9244-4E53-19DE-56BC-67D4CE375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798" y="3999433"/>
            <a:ext cx="4837009" cy="2720178"/>
          </a:xfrm>
          <a:prstGeom prst="rect">
            <a:avLst/>
          </a:prstGeom>
        </p:spPr>
      </p:pic>
    </p:spTree>
    <p:extLst>
      <p:ext uri="{BB962C8B-B14F-4D97-AF65-F5344CB8AC3E}">
        <p14:creationId xmlns:p14="http://schemas.microsoft.com/office/powerpoint/2010/main" val="3640419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ísmo, text, Grafika, design&#10;&#10;Popis byl vytvořen automaticky">
            <a:extLst>
              <a:ext uri="{FF2B5EF4-FFF2-40B4-BE49-F238E27FC236}">
                <a16:creationId xmlns:a16="http://schemas.microsoft.com/office/drawing/2014/main" id="{E9E8FDE2-BB06-4A04-23CA-1FE634696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49" y="239533"/>
            <a:ext cx="3497743" cy="1600217"/>
          </a:xfrm>
          <a:prstGeom prst="rect">
            <a:avLst/>
          </a:prstGeom>
        </p:spPr>
      </p:pic>
      <p:sp>
        <p:nvSpPr>
          <p:cNvPr id="3" name="Nadpis 1">
            <a:extLst>
              <a:ext uri="{FF2B5EF4-FFF2-40B4-BE49-F238E27FC236}">
                <a16:creationId xmlns:a16="http://schemas.microsoft.com/office/drawing/2014/main" id="{12606D92-ACD7-074F-E94E-ED4BA4799BB3}"/>
              </a:ext>
            </a:extLst>
          </p:cNvPr>
          <p:cNvSpPr txBox="1">
            <a:spLocks/>
          </p:cNvSpPr>
          <p:nvPr/>
        </p:nvSpPr>
        <p:spPr>
          <a:xfrm>
            <a:off x="302287" y="2412364"/>
            <a:ext cx="11210925" cy="38021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p>
        </p:txBody>
      </p:sp>
      <p:sp>
        <p:nvSpPr>
          <p:cNvPr id="4" name="TextovéPole 3">
            <a:extLst>
              <a:ext uri="{FF2B5EF4-FFF2-40B4-BE49-F238E27FC236}">
                <a16:creationId xmlns:a16="http://schemas.microsoft.com/office/drawing/2014/main" id="{36F9AD18-1CF5-8FA9-D6CB-D2E3301D6909}"/>
              </a:ext>
            </a:extLst>
          </p:cNvPr>
          <p:cNvSpPr txBox="1"/>
          <p:nvPr/>
        </p:nvSpPr>
        <p:spPr>
          <a:xfrm>
            <a:off x="550307" y="379697"/>
            <a:ext cx="11091386" cy="4801314"/>
          </a:xfrm>
          <a:prstGeom prst="rect">
            <a:avLst/>
          </a:prstGeom>
          <a:noFill/>
        </p:spPr>
        <p:txBody>
          <a:bodyPr wrap="square" rtlCol="0">
            <a:spAutoFit/>
          </a:bodyPr>
          <a:lstStyle/>
          <a:p>
            <a:pPr algn="ctr"/>
            <a:r>
              <a:rPr lang="cs-CZ" b="1" dirty="0"/>
              <a:t>International </a:t>
            </a:r>
            <a:r>
              <a:rPr lang="cs-CZ" b="1" dirty="0" err="1"/>
              <a:t>teacher</a:t>
            </a:r>
            <a:r>
              <a:rPr lang="cs-CZ" b="1" dirty="0"/>
              <a:t> </a:t>
            </a:r>
            <a:r>
              <a:rPr lang="cs-CZ" b="1" dirty="0" err="1"/>
              <a:t>exchanges</a:t>
            </a:r>
            <a:endParaRPr lang="cs-CZ" b="1" dirty="0"/>
          </a:p>
          <a:p>
            <a:pPr algn="ctr"/>
            <a:r>
              <a:rPr lang="cs-CZ" dirty="0" err="1"/>
              <a:t>Hungary</a:t>
            </a:r>
            <a:r>
              <a:rPr lang="cs-CZ" dirty="0"/>
              <a:t>:	</a:t>
            </a:r>
            <a:r>
              <a:rPr lang="cs-CZ" dirty="0" err="1"/>
              <a:t>Budapest</a:t>
            </a:r>
            <a:r>
              <a:rPr lang="cs-CZ" dirty="0"/>
              <a:t>	</a:t>
            </a:r>
          </a:p>
          <a:p>
            <a:pPr algn="ctr"/>
            <a:r>
              <a:rPr lang="cs-CZ" dirty="0"/>
              <a:t>19/09/2023 - 20/09/2023</a:t>
            </a:r>
          </a:p>
          <a:p>
            <a:r>
              <a:rPr lang="cs-CZ" dirty="0"/>
              <a:t>	</a:t>
            </a:r>
          </a:p>
          <a:p>
            <a:endParaRPr lang="cs-CZ" dirty="0"/>
          </a:p>
          <a:p>
            <a:r>
              <a:rPr lang="en-US" dirty="0"/>
              <a:t>The aim of each teacher was to get acquainted with the school environment, the equipment of specialist classrooms, teaching methods and content.</a:t>
            </a:r>
            <a:endParaRPr lang="cs-CZ" dirty="0"/>
          </a:p>
          <a:p>
            <a:endParaRPr lang="cs-CZ" dirty="0"/>
          </a:p>
          <a:p>
            <a:r>
              <a:rPr lang="cs-CZ" dirty="0" err="1"/>
              <a:t>Minden</a:t>
            </a:r>
            <a:r>
              <a:rPr lang="cs-CZ" dirty="0"/>
              <a:t> </a:t>
            </a:r>
            <a:r>
              <a:rPr lang="cs-CZ" dirty="0" err="1"/>
              <a:t>tanár</a:t>
            </a:r>
            <a:r>
              <a:rPr lang="cs-CZ" dirty="0"/>
              <a:t> </a:t>
            </a:r>
            <a:r>
              <a:rPr lang="cs-CZ" dirty="0" err="1"/>
              <a:t>célja</a:t>
            </a:r>
            <a:r>
              <a:rPr lang="cs-CZ" dirty="0"/>
              <a:t> </a:t>
            </a:r>
            <a:r>
              <a:rPr lang="cs-CZ" dirty="0" err="1"/>
              <a:t>az</a:t>
            </a:r>
            <a:r>
              <a:rPr lang="cs-CZ" dirty="0"/>
              <a:t> volt, </a:t>
            </a:r>
            <a:r>
              <a:rPr lang="cs-CZ" dirty="0" err="1"/>
              <a:t>hogy</a:t>
            </a:r>
            <a:r>
              <a:rPr lang="cs-CZ" dirty="0"/>
              <a:t> </a:t>
            </a:r>
            <a:r>
              <a:rPr lang="cs-CZ" dirty="0" err="1"/>
              <a:t>megismerkedjen</a:t>
            </a:r>
            <a:r>
              <a:rPr lang="cs-CZ" dirty="0"/>
              <a:t> </a:t>
            </a:r>
            <a:r>
              <a:rPr lang="cs-CZ" dirty="0" err="1"/>
              <a:t>az</a:t>
            </a:r>
            <a:r>
              <a:rPr lang="cs-CZ" dirty="0"/>
              <a:t> </a:t>
            </a:r>
            <a:r>
              <a:rPr lang="cs-CZ" dirty="0" err="1"/>
              <a:t>iskolai</a:t>
            </a:r>
            <a:r>
              <a:rPr lang="cs-CZ" dirty="0"/>
              <a:t> </a:t>
            </a:r>
            <a:r>
              <a:rPr lang="cs-CZ" dirty="0" err="1"/>
              <a:t>környezettel</a:t>
            </a:r>
            <a:r>
              <a:rPr lang="cs-CZ" dirty="0"/>
              <a:t>, a </a:t>
            </a:r>
            <a:r>
              <a:rPr lang="cs-CZ" dirty="0" err="1"/>
              <a:t>szaktantermek</a:t>
            </a:r>
            <a:r>
              <a:rPr lang="cs-CZ" dirty="0"/>
              <a:t> </a:t>
            </a:r>
            <a:r>
              <a:rPr lang="cs-CZ" dirty="0" err="1"/>
              <a:t>felszereltségével</a:t>
            </a:r>
            <a:r>
              <a:rPr lang="cs-CZ" dirty="0"/>
              <a:t>, a </a:t>
            </a:r>
            <a:r>
              <a:rPr lang="cs-CZ" dirty="0" err="1"/>
              <a:t>tanítási</a:t>
            </a:r>
            <a:r>
              <a:rPr lang="cs-CZ" dirty="0"/>
              <a:t> </a:t>
            </a:r>
            <a:r>
              <a:rPr lang="cs-CZ" dirty="0" err="1"/>
              <a:t>módszerekkel</a:t>
            </a:r>
            <a:r>
              <a:rPr lang="cs-CZ" dirty="0"/>
              <a:t> </a:t>
            </a:r>
            <a:r>
              <a:rPr lang="cs-CZ" dirty="0" err="1"/>
              <a:t>és</a:t>
            </a:r>
            <a:r>
              <a:rPr lang="cs-CZ" dirty="0"/>
              <a:t> a </a:t>
            </a:r>
            <a:r>
              <a:rPr lang="cs-CZ" dirty="0" err="1"/>
              <a:t>tananyaggal</a:t>
            </a:r>
            <a:r>
              <a:rPr lang="cs-CZ" dirty="0"/>
              <a:t>.</a:t>
            </a:r>
          </a:p>
          <a:p>
            <a:endParaRPr lang="cs-CZ" dirty="0"/>
          </a:p>
          <a:p>
            <a:endParaRPr lang="cs-CZ" dirty="0"/>
          </a:p>
          <a:p>
            <a:endParaRPr lang="cs-CZ" dirty="0"/>
          </a:p>
          <a:p>
            <a:endParaRPr lang="cs-CZ" dirty="0"/>
          </a:p>
          <a:p>
            <a:endParaRPr lang="cs-CZ" dirty="0"/>
          </a:p>
          <a:p>
            <a:endParaRPr lang="cs-CZ" dirty="0"/>
          </a:p>
          <a:p>
            <a:endParaRPr lang="cs-CZ" dirty="0"/>
          </a:p>
        </p:txBody>
      </p:sp>
      <p:pic>
        <p:nvPicPr>
          <p:cNvPr id="6" name="Obrázek 5" descr="Obsah obrázku interiér, stůl, nábytek, židle&#10;&#10;Popis byl vytvořen automaticky">
            <a:extLst>
              <a:ext uri="{FF2B5EF4-FFF2-40B4-BE49-F238E27FC236}">
                <a16:creationId xmlns:a16="http://schemas.microsoft.com/office/drawing/2014/main" id="{D61C400D-6F37-EF96-C9F6-7FB647C9C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94" y="3619126"/>
            <a:ext cx="4186673" cy="3140772"/>
          </a:xfrm>
          <a:prstGeom prst="rect">
            <a:avLst/>
          </a:prstGeom>
        </p:spPr>
      </p:pic>
      <p:pic>
        <p:nvPicPr>
          <p:cNvPr id="8" name="Obrázek 7" descr="Obsah obrázku interiér, stroj/přístroj, inženýrství, ocel&#10;&#10;Popis byl vytvořen automaticky">
            <a:extLst>
              <a:ext uri="{FF2B5EF4-FFF2-40B4-BE49-F238E27FC236}">
                <a16:creationId xmlns:a16="http://schemas.microsoft.com/office/drawing/2014/main" id="{19FC32FD-7047-34D0-4F47-23524C650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1058" y="3569812"/>
            <a:ext cx="2393148" cy="3190085"/>
          </a:xfrm>
          <a:prstGeom prst="rect">
            <a:avLst/>
          </a:prstGeom>
        </p:spPr>
      </p:pic>
      <p:pic>
        <p:nvPicPr>
          <p:cNvPr id="10" name="Obrázek 9" descr="Obsah obrázku text, interiér, oblečení, boty&#10;&#10;Popis byl vytvořen automaticky">
            <a:extLst>
              <a:ext uri="{FF2B5EF4-FFF2-40B4-BE49-F238E27FC236}">
                <a16:creationId xmlns:a16="http://schemas.microsoft.com/office/drawing/2014/main" id="{86EA8ABC-EA6D-1707-B6B1-78976B6F1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373" y="3547910"/>
            <a:ext cx="2372706" cy="3162836"/>
          </a:xfrm>
          <a:prstGeom prst="rect">
            <a:avLst/>
          </a:prstGeom>
        </p:spPr>
      </p:pic>
    </p:spTree>
    <p:extLst>
      <p:ext uri="{BB962C8B-B14F-4D97-AF65-F5344CB8AC3E}">
        <p14:creationId xmlns:p14="http://schemas.microsoft.com/office/powerpoint/2010/main" val="90793259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TotalTime>
  <Words>1421</Words>
  <Application>Microsoft Office PowerPoint</Application>
  <PresentationFormat>Širokoúhlá obrazovka</PresentationFormat>
  <Paragraphs>140</Paragraphs>
  <Slides>17</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17</vt:i4>
      </vt:variant>
    </vt:vector>
  </HeadingPairs>
  <TitlesOfParts>
    <vt:vector size="23" baseType="lpstr">
      <vt:lpstr>Arial</vt:lpstr>
      <vt:lpstr>Calibri</vt:lpstr>
      <vt:lpstr>Calibri Light</vt:lpstr>
      <vt:lpstr>Times New Roman</vt:lpstr>
      <vt:lpstr>Times New Roman</vt:lpstr>
      <vt:lpstr>Motiv Office</vt:lpstr>
      <vt:lpstr>Do we teach the same way? Exchanges of experience in Visegrad Industrial Schools  Učíme stejně? Výměny zkušeností na Višegrádských průmyslových školách  Ugyanúgy tanítunk? A visegrádi műszaki iskolák tapasztalatcseréi  Czy uczymy w ten sam sposób? Wymiany w Wyszehradzkich Szkołach Przemysłowych  Učíme rovnako? Výmena skúseností vo Vyšehradských priemyselných školách  </vt:lpstr>
      <vt:lpstr>Do we teach the same way? Exchanges of experience in Visegrad Industrial Schools  Učíme stejně? Výměny zkušeností na Višegrádských průmyslových školách  Ugyanúgy tanítunk? A visegrádi műszaki iskolák tapasztalatcseréi  Czy uczymy w ten sam sposób? Wymiany w Wyszehradzkich Szkołach Przemysłowych  Učíme rovnako? Výmena skúseností vo Vyšehradských priemyselných školách  </vt:lpstr>
      <vt:lpstr>Do we teach the same way? Exchanges of experience in Visegrad Industrial Schools  Učíme stejně? Výměny zkušeností na Višegrádských průmyslových školách  Ugyanúgy tanítunk? A visegrádi műszaki iskolák tapasztalatcseréi  Czy uczymy w ten sam sposób? Wymiany w Wyszehradzkich Szkołach Przemysłowych  Učíme rovnako? Výmena skúseností vo Vyšehradských priemyselných školách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we teach the same way? Exchanges of experience in Visegrad Industrial Schools  Učíme stejně? Výměny zkušeností na Višegrádských průmyslových školách  Ugyanúgy tanítunk? A visegrádi műszaki iskolák tapasztalatcseréi  Czy uczymy w ten sam sposób? Wymiany w Wyszehradzkich Szkołach Przemysłowych  Učíme rovnako? Výmena skúseností vo Vyšehradských priemyselných školách</dc:title>
  <dc:creator>Linda Dimlová</dc:creator>
  <cp:lastModifiedBy>Linda Dimlová</cp:lastModifiedBy>
  <cp:revision>29</cp:revision>
  <dcterms:created xsi:type="dcterms:W3CDTF">2023-11-23T06:35:37Z</dcterms:created>
  <dcterms:modified xsi:type="dcterms:W3CDTF">2023-11-27T11:25:36Z</dcterms:modified>
</cp:coreProperties>
</file>